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Default Extension="ppt" ContentType="application/vnd.ms-powerpoint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82"/>
  </p:notesMasterIdLst>
  <p:sldIdLst>
    <p:sldId id="364" r:id="rId2"/>
    <p:sldId id="399" r:id="rId3"/>
    <p:sldId id="367" r:id="rId4"/>
    <p:sldId id="376" r:id="rId5"/>
    <p:sldId id="377" r:id="rId6"/>
    <p:sldId id="371" r:id="rId7"/>
    <p:sldId id="370" r:id="rId8"/>
    <p:sldId id="373" r:id="rId9"/>
    <p:sldId id="378" r:id="rId10"/>
    <p:sldId id="288" r:id="rId11"/>
    <p:sldId id="326" r:id="rId12"/>
    <p:sldId id="330" r:id="rId13"/>
    <p:sldId id="325" r:id="rId14"/>
    <p:sldId id="327" r:id="rId15"/>
    <p:sldId id="332" r:id="rId16"/>
    <p:sldId id="286" r:id="rId17"/>
    <p:sldId id="257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269" r:id="rId28"/>
    <p:sldId id="278" r:id="rId29"/>
    <p:sldId id="274" r:id="rId30"/>
    <p:sldId id="282" r:id="rId31"/>
    <p:sldId id="281" r:id="rId32"/>
    <p:sldId id="266" r:id="rId33"/>
    <p:sldId id="279" r:id="rId34"/>
    <p:sldId id="284" r:id="rId35"/>
    <p:sldId id="258" r:id="rId36"/>
    <p:sldId id="259" r:id="rId37"/>
    <p:sldId id="260" r:id="rId38"/>
    <p:sldId id="263" r:id="rId39"/>
    <p:sldId id="261" r:id="rId40"/>
    <p:sldId id="264" r:id="rId41"/>
    <p:sldId id="287" r:id="rId42"/>
    <p:sldId id="265" r:id="rId43"/>
    <p:sldId id="346" r:id="rId44"/>
    <p:sldId id="347" r:id="rId45"/>
    <p:sldId id="348" r:id="rId46"/>
    <p:sldId id="349" r:id="rId47"/>
    <p:sldId id="350" r:id="rId48"/>
    <p:sldId id="354" r:id="rId49"/>
    <p:sldId id="352" r:id="rId50"/>
    <p:sldId id="353" r:id="rId51"/>
    <p:sldId id="356" r:id="rId52"/>
    <p:sldId id="357" r:id="rId53"/>
    <p:sldId id="355" r:id="rId54"/>
    <p:sldId id="358" r:id="rId55"/>
    <p:sldId id="359" r:id="rId56"/>
    <p:sldId id="360" r:id="rId57"/>
    <p:sldId id="361" r:id="rId58"/>
    <p:sldId id="306" r:id="rId59"/>
    <p:sldId id="343" r:id="rId60"/>
    <p:sldId id="307" r:id="rId61"/>
    <p:sldId id="342" r:id="rId62"/>
    <p:sldId id="344" r:id="rId63"/>
    <p:sldId id="308" r:id="rId64"/>
    <p:sldId id="309" r:id="rId65"/>
    <p:sldId id="381" r:id="rId66"/>
    <p:sldId id="383" r:id="rId67"/>
    <p:sldId id="385" r:id="rId68"/>
    <p:sldId id="387" r:id="rId69"/>
    <p:sldId id="316" r:id="rId70"/>
    <p:sldId id="321" r:id="rId71"/>
    <p:sldId id="320" r:id="rId72"/>
    <p:sldId id="388" r:id="rId73"/>
    <p:sldId id="394" r:id="rId74"/>
    <p:sldId id="395" r:id="rId75"/>
    <p:sldId id="396" r:id="rId76"/>
    <p:sldId id="397" r:id="rId77"/>
    <p:sldId id="398" r:id="rId78"/>
    <p:sldId id="317" r:id="rId79"/>
    <p:sldId id="333" r:id="rId80"/>
    <p:sldId id="285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486" autoAdjust="0"/>
    <p:restoredTop sz="94660" autoAdjust="0"/>
  </p:normalViewPr>
  <p:slideViewPr>
    <p:cSldViewPr>
      <p:cViewPr varScale="1">
        <p:scale>
          <a:sx n="79" d="100"/>
          <a:sy n="79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FAAB6-E09E-4A2C-9DD0-8DE520FD36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BDF28A-ECA3-4716-B7E7-9D765E51BD35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err="1" smtClean="0">
              <a:latin typeface="AcadNusx" pitchFamily="2" charset="0"/>
            </a:rPr>
            <a:t>saqarTvelos</a:t>
          </a:r>
          <a:r>
            <a:rPr lang="en-US" dirty="0" smtClean="0">
              <a:latin typeface="AcadNusx" pitchFamily="2" charset="0"/>
            </a:rPr>
            <a:t> </a:t>
          </a:r>
          <a:r>
            <a:rPr lang="en-US" dirty="0" err="1" smtClean="0">
              <a:latin typeface="AcadNusx" pitchFamily="2" charset="0"/>
            </a:rPr>
            <a:t>parlamenti</a:t>
          </a:r>
          <a:endParaRPr lang="en-US" dirty="0">
            <a:latin typeface="AcadNusx" pitchFamily="2" charset="0"/>
          </a:endParaRPr>
        </a:p>
      </dgm:t>
    </dgm:pt>
    <dgm:pt modelId="{3DE518DF-D49F-488E-8E2B-45F257538D7F}" type="parTrans" cxnId="{A440934C-047C-4CE3-8B76-7229884310DE}">
      <dgm:prSet/>
      <dgm:spPr/>
      <dgm:t>
        <a:bodyPr/>
        <a:lstStyle/>
        <a:p>
          <a:endParaRPr lang="en-US"/>
        </a:p>
      </dgm:t>
    </dgm:pt>
    <dgm:pt modelId="{EF8AF618-320C-486F-8E40-725D186C99C3}" type="sibTrans" cxnId="{A440934C-047C-4CE3-8B76-7229884310DE}">
      <dgm:prSet/>
      <dgm:spPr/>
      <dgm:t>
        <a:bodyPr/>
        <a:lstStyle/>
        <a:p>
          <a:endParaRPr lang="en-US"/>
        </a:p>
      </dgm:t>
    </dgm:pt>
    <dgm:pt modelId="{FA7F84D2-6EA4-486E-8D5A-206DB29DB03E}" type="pres">
      <dgm:prSet presAssocID="{986FAAB6-E09E-4A2C-9DD0-8DE520FD36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EA5249-D8B5-4078-AD0E-C66F621E3700}" type="pres">
      <dgm:prSet presAssocID="{0FBDF28A-ECA3-4716-B7E7-9D765E51BD3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7480A0-6599-4D73-844C-853D0DA3F799}" type="presOf" srcId="{986FAAB6-E09E-4A2C-9DD0-8DE520FD36FE}" destId="{FA7F84D2-6EA4-486E-8D5A-206DB29DB03E}" srcOrd="0" destOrd="0" presId="urn:microsoft.com/office/officeart/2005/8/layout/vList2"/>
    <dgm:cxn modelId="{099D40BB-A06B-4A3B-9EAE-F486A49606E9}" type="presOf" srcId="{0FBDF28A-ECA3-4716-B7E7-9D765E51BD35}" destId="{8AEA5249-D8B5-4078-AD0E-C66F621E3700}" srcOrd="0" destOrd="0" presId="urn:microsoft.com/office/officeart/2005/8/layout/vList2"/>
    <dgm:cxn modelId="{A440934C-047C-4CE3-8B76-7229884310DE}" srcId="{986FAAB6-E09E-4A2C-9DD0-8DE520FD36FE}" destId="{0FBDF28A-ECA3-4716-B7E7-9D765E51BD35}" srcOrd="0" destOrd="0" parTransId="{3DE518DF-D49F-488E-8E2B-45F257538D7F}" sibTransId="{EF8AF618-320C-486F-8E40-725D186C99C3}"/>
    <dgm:cxn modelId="{5DAB134A-9994-4CC0-8218-0361D2ADA152}" type="presParOf" srcId="{FA7F84D2-6EA4-486E-8D5A-206DB29DB03E}" destId="{8AEA5249-D8B5-4078-AD0E-C66F621E370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DB6A70-E260-4828-ABEE-7D2725B606E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62334C-76E5-4024-BF5A-30C698262521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dirty="0" smtClean="0">
              <a:latin typeface="AcadNusx" pitchFamily="2" charset="0"/>
            </a:rPr>
            <a:t>              Tbilisi</a:t>
          </a:r>
          <a:endParaRPr lang="en-US" dirty="0">
            <a:latin typeface="AcadNusx" pitchFamily="2" charset="0"/>
          </a:endParaRPr>
        </a:p>
      </dgm:t>
    </dgm:pt>
    <dgm:pt modelId="{AFFF0EB4-3436-424C-9EB2-97E6B48952FB}" type="parTrans" cxnId="{DE0589B6-5570-44A9-9F30-61909FFC936A}">
      <dgm:prSet/>
      <dgm:spPr/>
      <dgm:t>
        <a:bodyPr/>
        <a:lstStyle/>
        <a:p>
          <a:endParaRPr lang="en-US"/>
        </a:p>
      </dgm:t>
    </dgm:pt>
    <dgm:pt modelId="{A195A3C1-E932-4C0A-8F5A-AE95AED43195}" type="sibTrans" cxnId="{DE0589B6-5570-44A9-9F30-61909FFC936A}">
      <dgm:prSet/>
      <dgm:spPr/>
      <dgm:t>
        <a:bodyPr/>
        <a:lstStyle/>
        <a:p>
          <a:endParaRPr lang="en-US"/>
        </a:p>
      </dgm:t>
    </dgm:pt>
    <dgm:pt modelId="{F639A4A5-15BA-4DAD-9F15-2AEF32E3C879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smtClean="0"/>
            <a:t>                    23. </a:t>
          </a:r>
          <a:r>
            <a:rPr lang="en-US" b="1" dirty="0" smtClean="0"/>
            <a:t>XII. </a:t>
          </a:r>
          <a:r>
            <a:rPr lang="en-US" b="1" dirty="0" smtClean="0">
              <a:latin typeface="AcadNusx" pitchFamily="2" charset="0"/>
            </a:rPr>
            <a:t>2010 w.</a:t>
          </a:r>
          <a:endParaRPr lang="en-US" b="1" dirty="0">
            <a:latin typeface="AcadNusx" pitchFamily="2" charset="0"/>
          </a:endParaRPr>
        </a:p>
      </dgm:t>
    </dgm:pt>
    <dgm:pt modelId="{ABA7FC6F-4287-4ACF-82B3-0B30AAE5F511}" type="parTrans" cxnId="{BC84B9AA-FFA0-4E95-81E8-AF86D3655DF5}">
      <dgm:prSet/>
      <dgm:spPr/>
      <dgm:t>
        <a:bodyPr/>
        <a:lstStyle/>
        <a:p>
          <a:endParaRPr lang="en-US"/>
        </a:p>
      </dgm:t>
    </dgm:pt>
    <dgm:pt modelId="{8212CF76-61D6-43AF-8A65-F60F9373EA4A}" type="sibTrans" cxnId="{BC84B9AA-FFA0-4E95-81E8-AF86D3655DF5}">
      <dgm:prSet/>
      <dgm:spPr/>
      <dgm:t>
        <a:bodyPr/>
        <a:lstStyle/>
        <a:p>
          <a:endParaRPr lang="en-US"/>
        </a:p>
      </dgm:t>
    </dgm:pt>
    <dgm:pt modelId="{BBD1536C-9265-4A1E-9849-D5C10E5BF59A}" type="pres">
      <dgm:prSet presAssocID="{BFDB6A70-E260-4828-ABEE-7D2725B606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68D050-5BF3-4EE9-9736-C2A54D89C824}" type="pres">
      <dgm:prSet presAssocID="{5C62334C-76E5-4024-BF5A-30C698262521}" presName="parentText" presStyleLbl="node1" presStyleIdx="0" presStyleCnt="2" custLinFactNeighborY="-1210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9E188-6BF7-45B2-8B87-8612DF8D1E21}" type="pres">
      <dgm:prSet presAssocID="{A195A3C1-E932-4C0A-8F5A-AE95AED43195}" presName="spacer" presStyleCnt="0"/>
      <dgm:spPr/>
    </dgm:pt>
    <dgm:pt modelId="{D4968F90-C114-4014-A0F3-01ADA44F3F69}" type="pres">
      <dgm:prSet presAssocID="{F639A4A5-15BA-4DAD-9F15-2AEF32E3C87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32A1FE-6846-4988-B108-40FF3650D621}" type="presOf" srcId="{5C62334C-76E5-4024-BF5A-30C698262521}" destId="{A068D050-5BF3-4EE9-9736-C2A54D89C824}" srcOrd="0" destOrd="0" presId="urn:microsoft.com/office/officeart/2005/8/layout/vList2"/>
    <dgm:cxn modelId="{E0DB322A-D87A-4A2F-A19C-B51803B3B7E2}" type="presOf" srcId="{BFDB6A70-E260-4828-ABEE-7D2725B606E7}" destId="{BBD1536C-9265-4A1E-9849-D5C10E5BF59A}" srcOrd="0" destOrd="0" presId="urn:microsoft.com/office/officeart/2005/8/layout/vList2"/>
    <dgm:cxn modelId="{CDFE3AF7-E563-4EE8-8EB7-12B5E2403E4F}" type="presOf" srcId="{F639A4A5-15BA-4DAD-9F15-2AEF32E3C879}" destId="{D4968F90-C114-4014-A0F3-01ADA44F3F69}" srcOrd="0" destOrd="0" presId="urn:microsoft.com/office/officeart/2005/8/layout/vList2"/>
    <dgm:cxn modelId="{DE0589B6-5570-44A9-9F30-61909FFC936A}" srcId="{BFDB6A70-E260-4828-ABEE-7D2725B606E7}" destId="{5C62334C-76E5-4024-BF5A-30C698262521}" srcOrd="0" destOrd="0" parTransId="{AFFF0EB4-3436-424C-9EB2-97E6B48952FB}" sibTransId="{A195A3C1-E932-4C0A-8F5A-AE95AED43195}"/>
    <dgm:cxn modelId="{BC84B9AA-FFA0-4E95-81E8-AF86D3655DF5}" srcId="{BFDB6A70-E260-4828-ABEE-7D2725B606E7}" destId="{F639A4A5-15BA-4DAD-9F15-2AEF32E3C879}" srcOrd="1" destOrd="0" parTransId="{ABA7FC6F-4287-4ACF-82B3-0B30AAE5F511}" sibTransId="{8212CF76-61D6-43AF-8A65-F60F9373EA4A}"/>
    <dgm:cxn modelId="{12A8EE8C-423B-4511-A9E2-5BB3ABB8E99B}" type="presParOf" srcId="{BBD1536C-9265-4A1E-9849-D5C10E5BF59A}" destId="{A068D050-5BF3-4EE9-9736-C2A54D89C824}" srcOrd="0" destOrd="0" presId="urn:microsoft.com/office/officeart/2005/8/layout/vList2"/>
    <dgm:cxn modelId="{AF404A1B-44B6-4F15-9DCB-CA1A47F9117A}" type="presParOf" srcId="{BBD1536C-9265-4A1E-9849-D5C10E5BF59A}" destId="{0599E188-6BF7-45B2-8B87-8612DF8D1E21}" srcOrd="1" destOrd="0" presId="urn:microsoft.com/office/officeart/2005/8/layout/vList2"/>
    <dgm:cxn modelId="{BBF32C44-A45E-4AA0-80B1-D0D243697F01}" type="presParOf" srcId="{BBD1536C-9265-4A1E-9849-D5C10E5BF59A}" destId="{D4968F90-C114-4014-A0F3-01ADA44F3F69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6FAAB6-E09E-4A2C-9DD0-8DE520FD36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BDF28A-ECA3-4716-B7E7-9D765E51BD35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err="1" smtClean="0">
              <a:latin typeface="AcadNusx" pitchFamily="2" charset="0"/>
            </a:rPr>
            <a:t>saqarTvelos</a:t>
          </a:r>
          <a:r>
            <a:rPr lang="en-US" dirty="0" smtClean="0">
              <a:latin typeface="AcadNusx" pitchFamily="2" charset="0"/>
            </a:rPr>
            <a:t> </a:t>
          </a:r>
          <a:r>
            <a:rPr lang="en-US" dirty="0" err="1" smtClean="0">
              <a:latin typeface="AcadNusx" pitchFamily="2" charset="0"/>
            </a:rPr>
            <a:t>parlamenti</a:t>
          </a:r>
          <a:endParaRPr lang="en-US" dirty="0">
            <a:latin typeface="AcadNusx" pitchFamily="2" charset="0"/>
          </a:endParaRPr>
        </a:p>
      </dgm:t>
    </dgm:pt>
    <dgm:pt modelId="{3DE518DF-D49F-488E-8E2B-45F257538D7F}" type="parTrans" cxnId="{A440934C-047C-4CE3-8B76-7229884310DE}">
      <dgm:prSet/>
      <dgm:spPr/>
      <dgm:t>
        <a:bodyPr/>
        <a:lstStyle/>
        <a:p>
          <a:endParaRPr lang="en-US"/>
        </a:p>
      </dgm:t>
    </dgm:pt>
    <dgm:pt modelId="{EF8AF618-320C-486F-8E40-725D186C99C3}" type="sibTrans" cxnId="{A440934C-047C-4CE3-8B76-7229884310DE}">
      <dgm:prSet/>
      <dgm:spPr/>
      <dgm:t>
        <a:bodyPr/>
        <a:lstStyle/>
        <a:p>
          <a:endParaRPr lang="en-US"/>
        </a:p>
      </dgm:t>
    </dgm:pt>
    <dgm:pt modelId="{FA7F84D2-6EA4-486E-8D5A-206DB29DB03E}" type="pres">
      <dgm:prSet presAssocID="{986FAAB6-E09E-4A2C-9DD0-8DE520FD36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EA5249-D8B5-4078-AD0E-C66F621E3700}" type="pres">
      <dgm:prSet presAssocID="{0FBDF28A-ECA3-4716-B7E7-9D765E51BD3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A817B7-22AC-4A61-9039-494BDE15E3E1}" type="presOf" srcId="{986FAAB6-E09E-4A2C-9DD0-8DE520FD36FE}" destId="{FA7F84D2-6EA4-486E-8D5A-206DB29DB03E}" srcOrd="0" destOrd="0" presId="urn:microsoft.com/office/officeart/2005/8/layout/vList2"/>
    <dgm:cxn modelId="{7FAB76A7-0BF9-46D3-9D91-67A26BF7B32D}" type="presOf" srcId="{0FBDF28A-ECA3-4716-B7E7-9D765E51BD35}" destId="{8AEA5249-D8B5-4078-AD0E-C66F621E3700}" srcOrd="0" destOrd="0" presId="urn:microsoft.com/office/officeart/2005/8/layout/vList2"/>
    <dgm:cxn modelId="{A440934C-047C-4CE3-8B76-7229884310DE}" srcId="{986FAAB6-E09E-4A2C-9DD0-8DE520FD36FE}" destId="{0FBDF28A-ECA3-4716-B7E7-9D765E51BD35}" srcOrd="0" destOrd="0" parTransId="{3DE518DF-D49F-488E-8E2B-45F257538D7F}" sibTransId="{EF8AF618-320C-486F-8E40-725D186C99C3}"/>
    <dgm:cxn modelId="{5957AF9C-273C-4CFB-9C10-8671285C3ED7}" type="presParOf" srcId="{FA7F84D2-6EA4-486E-8D5A-206DB29DB03E}" destId="{8AEA5249-D8B5-4078-AD0E-C66F621E3700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DB6A70-E260-4828-ABEE-7D2725B606E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62334C-76E5-4024-BF5A-30C698262521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dirty="0" smtClean="0">
              <a:latin typeface="AcadNusx" pitchFamily="2" charset="0"/>
            </a:rPr>
            <a:t>              Tbilisi</a:t>
          </a:r>
          <a:endParaRPr lang="en-US" dirty="0">
            <a:latin typeface="AcadNusx" pitchFamily="2" charset="0"/>
          </a:endParaRPr>
        </a:p>
      </dgm:t>
    </dgm:pt>
    <dgm:pt modelId="{AFFF0EB4-3436-424C-9EB2-97E6B48952FB}" type="parTrans" cxnId="{DE0589B6-5570-44A9-9F30-61909FFC936A}">
      <dgm:prSet/>
      <dgm:spPr/>
      <dgm:t>
        <a:bodyPr/>
        <a:lstStyle/>
        <a:p>
          <a:endParaRPr lang="en-US"/>
        </a:p>
      </dgm:t>
    </dgm:pt>
    <dgm:pt modelId="{A195A3C1-E932-4C0A-8F5A-AE95AED43195}" type="sibTrans" cxnId="{DE0589B6-5570-44A9-9F30-61909FFC936A}">
      <dgm:prSet/>
      <dgm:spPr/>
      <dgm:t>
        <a:bodyPr/>
        <a:lstStyle/>
        <a:p>
          <a:endParaRPr lang="en-US"/>
        </a:p>
      </dgm:t>
    </dgm:pt>
    <dgm:pt modelId="{F639A4A5-15BA-4DAD-9F15-2AEF32E3C879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dirty="0" smtClean="0"/>
            <a:t>                    26. XI. </a:t>
          </a:r>
          <a:r>
            <a:rPr lang="en-US" b="1" dirty="0" smtClean="0">
              <a:latin typeface="AcadNusx" pitchFamily="2" charset="0"/>
            </a:rPr>
            <a:t>2010 w.</a:t>
          </a:r>
          <a:endParaRPr lang="en-US" b="1" dirty="0">
            <a:latin typeface="AcadNusx" pitchFamily="2" charset="0"/>
          </a:endParaRPr>
        </a:p>
      </dgm:t>
    </dgm:pt>
    <dgm:pt modelId="{ABA7FC6F-4287-4ACF-82B3-0B30AAE5F511}" type="parTrans" cxnId="{BC84B9AA-FFA0-4E95-81E8-AF86D3655DF5}">
      <dgm:prSet/>
      <dgm:spPr/>
      <dgm:t>
        <a:bodyPr/>
        <a:lstStyle/>
        <a:p>
          <a:endParaRPr lang="en-US"/>
        </a:p>
      </dgm:t>
    </dgm:pt>
    <dgm:pt modelId="{8212CF76-61D6-43AF-8A65-F60F9373EA4A}" type="sibTrans" cxnId="{BC84B9AA-FFA0-4E95-81E8-AF86D3655DF5}">
      <dgm:prSet/>
      <dgm:spPr/>
      <dgm:t>
        <a:bodyPr/>
        <a:lstStyle/>
        <a:p>
          <a:endParaRPr lang="en-US"/>
        </a:p>
      </dgm:t>
    </dgm:pt>
    <dgm:pt modelId="{BBD1536C-9265-4A1E-9849-D5C10E5BF59A}" type="pres">
      <dgm:prSet presAssocID="{BFDB6A70-E260-4828-ABEE-7D2725B606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68D050-5BF3-4EE9-9736-C2A54D89C824}" type="pres">
      <dgm:prSet presAssocID="{5C62334C-76E5-4024-BF5A-30C698262521}" presName="parentText" presStyleLbl="node1" presStyleIdx="0" presStyleCnt="2" custLinFactNeighborY="-1210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9E188-6BF7-45B2-8B87-8612DF8D1E21}" type="pres">
      <dgm:prSet presAssocID="{A195A3C1-E932-4C0A-8F5A-AE95AED43195}" presName="spacer" presStyleCnt="0"/>
      <dgm:spPr/>
    </dgm:pt>
    <dgm:pt modelId="{D4968F90-C114-4014-A0F3-01ADA44F3F69}" type="pres">
      <dgm:prSet presAssocID="{F639A4A5-15BA-4DAD-9F15-2AEF32E3C87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BA09B4-27DB-4508-A18B-6237801F6F04}" type="presOf" srcId="{5C62334C-76E5-4024-BF5A-30C698262521}" destId="{A068D050-5BF3-4EE9-9736-C2A54D89C824}" srcOrd="0" destOrd="0" presId="urn:microsoft.com/office/officeart/2005/8/layout/vList2"/>
    <dgm:cxn modelId="{5B88978B-633F-4E37-A113-541B18C20FF8}" type="presOf" srcId="{F639A4A5-15BA-4DAD-9F15-2AEF32E3C879}" destId="{D4968F90-C114-4014-A0F3-01ADA44F3F69}" srcOrd="0" destOrd="0" presId="urn:microsoft.com/office/officeart/2005/8/layout/vList2"/>
    <dgm:cxn modelId="{DE0589B6-5570-44A9-9F30-61909FFC936A}" srcId="{BFDB6A70-E260-4828-ABEE-7D2725B606E7}" destId="{5C62334C-76E5-4024-BF5A-30C698262521}" srcOrd="0" destOrd="0" parTransId="{AFFF0EB4-3436-424C-9EB2-97E6B48952FB}" sibTransId="{A195A3C1-E932-4C0A-8F5A-AE95AED43195}"/>
    <dgm:cxn modelId="{BC84B9AA-FFA0-4E95-81E8-AF86D3655DF5}" srcId="{BFDB6A70-E260-4828-ABEE-7D2725B606E7}" destId="{F639A4A5-15BA-4DAD-9F15-2AEF32E3C879}" srcOrd="1" destOrd="0" parTransId="{ABA7FC6F-4287-4ACF-82B3-0B30AAE5F511}" sibTransId="{8212CF76-61D6-43AF-8A65-F60F9373EA4A}"/>
    <dgm:cxn modelId="{850BF694-5196-4A8A-A5B2-A44BEEAA8BA8}" type="presOf" srcId="{BFDB6A70-E260-4828-ABEE-7D2725B606E7}" destId="{BBD1536C-9265-4A1E-9849-D5C10E5BF59A}" srcOrd="0" destOrd="0" presId="urn:microsoft.com/office/officeart/2005/8/layout/vList2"/>
    <dgm:cxn modelId="{67D13BA9-9CC7-4090-9E51-BD84702370B7}" type="presParOf" srcId="{BBD1536C-9265-4A1E-9849-D5C10E5BF59A}" destId="{A068D050-5BF3-4EE9-9736-C2A54D89C824}" srcOrd="0" destOrd="0" presId="urn:microsoft.com/office/officeart/2005/8/layout/vList2"/>
    <dgm:cxn modelId="{B97F2003-496F-45D2-99F3-D890363ED0E3}" type="presParOf" srcId="{BBD1536C-9265-4A1E-9849-D5C10E5BF59A}" destId="{0599E188-6BF7-45B2-8B87-8612DF8D1E21}" srcOrd="1" destOrd="0" presId="urn:microsoft.com/office/officeart/2005/8/layout/vList2"/>
    <dgm:cxn modelId="{2A24142E-8B08-42ED-BF6F-A705E6C5C5A5}" type="presParOf" srcId="{BBD1536C-9265-4A1E-9849-D5C10E5BF59A}" destId="{D4968F90-C114-4014-A0F3-01ADA44F3F69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EA5249-D8B5-4078-AD0E-C66F621E3700}">
      <dsp:nvSpPr>
        <dsp:cNvPr id="0" name=""/>
        <dsp:cNvSpPr/>
      </dsp:nvSpPr>
      <dsp:spPr>
        <a:xfrm>
          <a:off x="0" y="220212"/>
          <a:ext cx="7772400" cy="1029600"/>
        </a:xfrm>
        <a:prstGeom prst="round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 smtClean="0">
              <a:latin typeface="AcadNusx" pitchFamily="2" charset="0"/>
            </a:rPr>
            <a:t>saqarTvelos</a:t>
          </a:r>
          <a:r>
            <a:rPr lang="en-US" sz="4400" kern="1200" dirty="0" smtClean="0">
              <a:latin typeface="AcadNusx" pitchFamily="2" charset="0"/>
            </a:rPr>
            <a:t> </a:t>
          </a:r>
          <a:r>
            <a:rPr lang="en-US" sz="4400" kern="1200" dirty="0" err="1" smtClean="0">
              <a:latin typeface="AcadNusx" pitchFamily="2" charset="0"/>
            </a:rPr>
            <a:t>parlamenti</a:t>
          </a:r>
          <a:endParaRPr lang="en-US" sz="4400" kern="1200" dirty="0">
            <a:latin typeface="AcadNusx" pitchFamily="2" charset="0"/>
          </a:endParaRPr>
        </a:p>
      </dsp:txBody>
      <dsp:txXfrm>
        <a:off x="0" y="220212"/>
        <a:ext cx="7772400" cy="10296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68D050-5BF3-4EE9-9736-C2A54D89C824}">
      <dsp:nvSpPr>
        <dsp:cNvPr id="0" name=""/>
        <dsp:cNvSpPr/>
      </dsp:nvSpPr>
      <dsp:spPr>
        <a:xfrm>
          <a:off x="0" y="0"/>
          <a:ext cx="6400800" cy="820462"/>
        </a:xfrm>
        <a:prstGeom prst="round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latin typeface="AcadNusx" pitchFamily="2" charset="0"/>
            </a:rPr>
            <a:t>              Tbilisi</a:t>
          </a:r>
          <a:endParaRPr lang="en-US" sz="3300" kern="1200" dirty="0">
            <a:latin typeface="AcadNusx" pitchFamily="2" charset="0"/>
          </a:endParaRPr>
        </a:p>
      </dsp:txBody>
      <dsp:txXfrm>
        <a:off x="0" y="0"/>
        <a:ext cx="6400800" cy="820462"/>
      </dsp:txXfrm>
    </dsp:sp>
    <dsp:sp modelId="{D4968F90-C114-4014-A0F3-01ADA44F3F69}">
      <dsp:nvSpPr>
        <dsp:cNvPr id="0" name=""/>
        <dsp:cNvSpPr/>
      </dsp:nvSpPr>
      <dsp:spPr>
        <a:xfrm>
          <a:off x="0" y="923820"/>
          <a:ext cx="6400800" cy="820462"/>
        </a:xfrm>
        <a:prstGeom prst="round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                    24. XII. </a:t>
          </a:r>
          <a:r>
            <a:rPr lang="en-US" sz="3300" b="1" kern="1200" dirty="0" smtClean="0">
              <a:latin typeface="AcadNusx" pitchFamily="2" charset="0"/>
            </a:rPr>
            <a:t>2010 w.</a:t>
          </a:r>
          <a:endParaRPr lang="en-US" sz="3300" b="1" kern="1200" dirty="0">
            <a:latin typeface="AcadNusx" pitchFamily="2" charset="0"/>
          </a:endParaRPr>
        </a:p>
      </dsp:txBody>
      <dsp:txXfrm>
        <a:off x="0" y="923820"/>
        <a:ext cx="6400800" cy="82046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EA5249-D8B5-4078-AD0E-C66F621E3700}">
      <dsp:nvSpPr>
        <dsp:cNvPr id="0" name=""/>
        <dsp:cNvSpPr/>
      </dsp:nvSpPr>
      <dsp:spPr>
        <a:xfrm>
          <a:off x="0" y="220212"/>
          <a:ext cx="7772400" cy="1029600"/>
        </a:xfrm>
        <a:prstGeom prst="round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 smtClean="0">
              <a:latin typeface="AcadNusx" pitchFamily="2" charset="0"/>
            </a:rPr>
            <a:t>saqarTvelos</a:t>
          </a:r>
          <a:r>
            <a:rPr lang="en-US" sz="4400" kern="1200" dirty="0" smtClean="0">
              <a:latin typeface="AcadNusx" pitchFamily="2" charset="0"/>
            </a:rPr>
            <a:t> </a:t>
          </a:r>
          <a:r>
            <a:rPr lang="en-US" sz="4400" kern="1200" dirty="0" err="1" smtClean="0">
              <a:latin typeface="AcadNusx" pitchFamily="2" charset="0"/>
            </a:rPr>
            <a:t>parlamenti</a:t>
          </a:r>
          <a:endParaRPr lang="en-US" sz="4400" kern="1200" dirty="0">
            <a:latin typeface="AcadNusx" pitchFamily="2" charset="0"/>
          </a:endParaRPr>
        </a:p>
      </dsp:txBody>
      <dsp:txXfrm>
        <a:off x="0" y="220212"/>
        <a:ext cx="7772400" cy="10296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68D050-5BF3-4EE9-9736-C2A54D89C824}">
      <dsp:nvSpPr>
        <dsp:cNvPr id="0" name=""/>
        <dsp:cNvSpPr/>
      </dsp:nvSpPr>
      <dsp:spPr>
        <a:xfrm>
          <a:off x="0" y="0"/>
          <a:ext cx="6400800" cy="820462"/>
        </a:xfrm>
        <a:prstGeom prst="round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latin typeface="AcadNusx" pitchFamily="2" charset="0"/>
            </a:rPr>
            <a:t>              Tbilisi</a:t>
          </a:r>
          <a:endParaRPr lang="en-US" sz="3300" kern="1200" dirty="0">
            <a:latin typeface="AcadNusx" pitchFamily="2" charset="0"/>
          </a:endParaRPr>
        </a:p>
      </dsp:txBody>
      <dsp:txXfrm>
        <a:off x="0" y="0"/>
        <a:ext cx="6400800" cy="820462"/>
      </dsp:txXfrm>
    </dsp:sp>
    <dsp:sp modelId="{D4968F90-C114-4014-A0F3-01ADA44F3F69}">
      <dsp:nvSpPr>
        <dsp:cNvPr id="0" name=""/>
        <dsp:cNvSpPr/>
      </dsp:nvSpPr>
      <dsp:spPr>
        <a:xfrm>
          <a:off x="0" y="923820"/>
          <a:ext cx="6400800" cy="820462"/>
        </a:xfrm>
        <a:prstGeom prst="round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                    26. XI. </a:t>
          </a:r>
          <a:r>
            <a:rPr lang="en-US" sz="3300" b="1" kern="1200" dirty="0" smtClean="0">
              <a:latin typeface="AcadNusx" pitchFamily="2" charset="0"/>
            </a:rPr>
            <a:t>2010 w.</a:t>
          </a:r>
          <a:endParaRPr lang="en-US" sz="3300" b="1" kern="1200" dirty="0">
            <a:latin typeface="AcadNusx" pitchFamily="2" charset="0"/>
          </a:endParaRPr>
        </a:p>
      </dsp:txBody>
      <dsp:txXfrm>
        <a:off x="0" y="923820"/>
        <a:ext cx="6400800" cy="820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FA19D-91FA-4C6F-9CA0-353F528B7930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34FCC-D42C-48F5-AA36-E13B3EEBC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F71ABB-84BD-4289-9804-9A09FDD35699}" type="slidenum">
              <a:rPr lang="ru-RU" smtClean="0"/>
              <a:pPr/>
              <a:t>68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22940-9EA5-4D68-9720-D4408ED56A0B}" type="datetimeFigureOut">
              <a:rPr lang="en-US"/>
              <a:pPr>
                <a:defRPr/>
              </a:pPr>
              <a:t>12/21/2010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8692E-1230-4085-B93B-EFBBDB688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ABA6-08FF-4A98-9D8A-D41049DB8318}" type="datetimeFigureOut">
              <a:rPr lang="en-US" smtClean="0"/>
              <a:pPr/>
              <a:t>12/21/2010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87431-8297-4BC7-B726-6AB3FB3AC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microsoft.com/office/2007/relationships/diagramDrawing" Target="../diagrams/drawing3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6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7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8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9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685800" y="1066800"/>
          <a:ext cx="7772400" cy="147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1371600" y="3276600"/>
          <a:ext cx="64008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443865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dirty="0" smtClean="0">
                <a:latin typeface="AcadMtavr" pitchFamily="2" charset="0"/>
              </a:rPr>
              <a:t> </a:t>
            </a:r>
            <a:r>
              <a:rPr lang="en-US" sz="3200" dirty="0" err="1" smtClean="0">
                <a:latin typeface="AcadMtavr" pitchFamily="2" charset="0"/>
              </a:rPr>
              <a:t>evromecnierebis</a:t>
            </a:r>
            <a:r>
              <a:rPr lang="en-US" sz="3200" dirty="0" smtClean="0">
                <a:latin typeface="AcadMtavr" pitchFamily="2" charset="0"/>
              </a:rPr>
              <a:t> </a:t>
            </a:r>
            <a:r>
              <a:rPr lang="en-US" sz="3200" dirty="0" err="1" smtClean="0">
                <a:latin typeface="AcadMtavr" pitchFamily="2" charset="0"/>
              </a:rPr>
              <a:t>saqarTvelos</a:t>
            </a:r>
            <a:r>
              <a:rPr lang="en-US" sz="3200" dirty="0" smtClean="0">
                <a:latin typeface="AcadMtavr" pitchFamily="2" charset="0"/>
              </a:rPr>
              <a:t> </a:t>
            </a:r>
            <a:r>
              <a:rPr lang="en-US" sz="3200" dirty="0" err="1" smtClean="0">
                <a:latin typeface="AcadMtavr" pitchFamily="2" charset="0"/>
              </a:rPr>
              <a:t>erovnuli</a:t>
            </a:r>
            <a:r>
              <a:rPr lang="en-US" sz="3200" dirty="0" smtClean="0">
                <a:latin typeface="AcadMtavr" pitchFamily="2" charset="0"/>
              </a:rPr>
              <a:t> </a:t>
            </a:r>
            <a:r>
              <a:rPr lang="en-US" sz="3200" dirty="0" err="1" smtClean="0">
                <a:latin typeface="AcadMtavr" pitchFamily="2" charset="0"/>
              </a:rPr>
              <a:t>seqci</a:t>
            </a:r>
            <a:r>
              <a:rPr lang="fr-FR" sz="3200" dirty="0" err="1" smtClean="0">
                <a:latin typeface="AcadMtavr" pitchFamily="2" charset="0"/>
              </a:rPr>
              <a:t>is</a:t>
            </a:r>
            <a:r>
              <a:rPr lang="fr-FR" sz="3200" dirty="0" smtClean="0">
                <a:latin typeface="AcadMtavr" pitchFamily="2" charset="0"/>
              </a:rPr>
              <a:t> </a:t>
            </a:r>
            <a:r>
              <a:rPr lang="fr-FR" sz="3200" dirty="0" err="1" smtClean="0">
                <a:latin typeface="AcadMtavr" pitchFamily="2" charset="0"/>
              </a:rPr>
              <a:t>medicinis</a:t>
            </a:r>
            <a:r>
              <a:rPr lang="fr-FR" sz="3200" dirty="0" smtClean="0">
                <a:latin typeface="AcadMtavr" pitchFamily="2" charset="0"/>
              </a:rPr>
              <a:t> da </a:t>
            </a:r>
            <a:r>
              <a:rPr lang="fr-FR" sz="3200" dirty="0" err="1" smtClean="0">
                <a:latin typeface="AcadMtavr" pitchFamily="2" charset="0"/>
              </a:rPr>
              <a:t>sportis</a:t>
            </a:r>
            <a:r>
              <a:rPr lang="fr-FR" sz="3200" dirty="0" smtClean="0">
                <a:latin typeface="AcadMtavr" pitchFamily="2" charset="0"/>
              </a:rPr>
              <a:t> </a:t>
            </a:r>
            <a:r>
              <a:rPr lang="fr-FR" sz="3200" dirty="0" err="1" smtClean="0">
                <a:latin typeface="AcadMtavr" pitchFamily="2" charset="0"/>
              </a:rPr>
              <a:t>departamentis</a:t>
            </a:r>
            <a:r>
              <a:rPr lang="fr-FR" sz="3200" dirty="0" smtClean="0">
                <a:latin typeface="AcadMtavr" pitchFamily="2" charset="0"/>
              </a:rPr>
              <a:t> </a:t>
            </a:r>
            <a:r>
              <a:rPr lang="fr-FR" sz="3200" dirty="0" err="1" smtClean="0">
                <a:latin typeface="AcadMtavr" pitchFamily="2" charset="0"/>
              </a:rPr>
              <a:t>samoqmedo</a:t>
            </a:r>
            <a:r>
              <a:rPr lang="fr-FR" sz="3200" dirty="0" smtClean="0">
                <a:latin typeface="AcadMtavr" pitchFamily="2" charset="0"/>
              </a:rPr>
              <a:t> </a:t>
            </a:r>
            <a:r>
              <a:rPr lang="en-US" sz="3200" dirty="0" err="1" smtClean="0">
                <a:latin typeface="AcadMtavr" pitchFamily="2" charset="0"/>
              </a:rPr>
              <a:t>strategia</a:t>
            </a:r>
            <a:r>
              <a:rPr lang="en-US" sz="3200" dirty="0" smtClean="0">
                <a:latin typeface="AcadMtavr" pitchFamily="2" charset="0"/>
              </a:rPr>
              <a:t> – </a:t>
            </a:r>
            <a:r>
              <a:rPr lang="en-US" sz="3200" dirty="0" err="1" smtClean="0">
                <a:latin typeface="AcadMtavr" pitchFamily="2" charset="0"/>
              </a:rPr>
              <a:t>medicinis</a:t>
            </a:r>
            <a:r>
              <a:rPr lang="en-US" sz="3200" dirty="0" smtClean="0">
                <a:latin typeface="AcadMtavr" pitchFamily="2" charset="0"/>
              </a:rPr>
              <a:t>, </a:t>
            </a:r>
            <a:r>
              <a:rPr lang="en-US" sz="3200" dirty="0" err="1" smtClean="0">
                <a:latin typeface="AcadMtavr" pitchFamily="2" charset="0"/>
              </a:rPr>
              <a:t>sportis</a:t>
            </a:r>
            <a:r>
              <a:rPr lang="en-US" sz="3200" dirty="0" smtClean="0">
                <a:latin typeface="AcadMtavr" pitchFamily="2" charset="0"/>
              </a:rPr>
              <a:t> </a:t>
            </a:r>
            <a:r>
              <a:rPr lang="en-US" sz="3200" dirty="0" err="1" smtClean="0">
                <a:latin typeface="AcadMtavr" pitchFamily="2" charset="0"/>
              </a:rPr>
              <a:t>da</a:t>
            </a:r>
            <a:r>
              <a:rPr lang="en-US" sz="3200" dirty="0" smtClean="0">
                <a:latin typeface="AcadMtavr" pitchFamily="2" charset="0"/>
              </a:rPr>
              <a:t> </a:t>
            </a:r>
            <a:r>
              <a:rPr lang="en-US" sz="3200" dirty="0" err="1" smtClean="0">
                <a:latin typeface="AcadMtavr" pitchFamily="2" charset="0"/>
              </a:rPr>
              <a:t>ganaTlebis</a:t>
            </a:r>
            <a:r>
              <a:rPr lang="en-US" sz="3200" dirty="0" smtClean="0">
                <a:latin typeface="AcadMtavr" pitchFamily="2" charset="0"/>
              </a:rPr>
              <a:t> </a:t>
            </a:r>
            <a:r>
              <a:rPr lang="en-US" sz="3200" dirty="0" err="1" smtClean="0">
                <a:latin typeface="AcadMtavr" pitchFamily="2" charset="0"/>
              </a:rPr>
              <a:t>erTi</a:t>
            </a:r>
            <a:r>
              <a:rPr lang="pt-BR" sz="3200" dirty="0" smtClean="0">
                <a:latin typeface="AcadMtavr" pitchFamily="2" charset="0"/>
              </a:rPr>
              <a:t>ani  marTvis aucilebloba jansaRi Taobis aRz</a:t>
            </a:r>
            <a:r>
              <a:rPr lang="en-US" sz="3200" dirty="0" err="1" smtClean="0">
                <a:latin typeface="AcadMtavr" pitchFamily="2" charset="0"/>
              </a:rPr>
              <a:t>rdaSi</a:t>
            </a:r>
            <a:r>
              <a:rPr lang="en-US" sz="3200" dirty="0" smtClean="0">
                <a:latin typeface="AcadMtavr" pitchFamily="2" charset="0"/>
              </a:rPr>
              <a:t> – </a:t>
            </a:r>
            <a:br>
              <a:rPr lang="en-US" sz="3200" dirty="0" smtClean="0">
                <a:latin typeface="AcadMtavr" pitchFamily="2" charset="0"/>
              </a:rPr>
            </a:br>
            <a:r>
              <a:rPr lang="en-US" sz="3200" dirty="0" smtClean="0">
                <a:latin typeface="AcadMtavr" pitchFamily="2" charset="0"/>
              </a:rPr>
              <a:t>             </a:t>
            </a:r>
            <a:br>
              <a:rPr lang="en-US" sz="3200" dirty="0" smtClean="0">
                <a:latin typeface="AcadMtavr" pitchFamily="2" charset="0"/>
              </a:rPr>
            </a:br>
            <a:r>
              <a:rPr lang="en-US" sz="3200" dirty="0" smtClean="0">
                <a:latin typeface="AcadMtavr" pitchFamily="2" charset="0"/>
              </a:rPr>
              <a:t>            </a:t>
            </a:r>
            <a:r>
              <a:rPr lang="en-US" sz="3200" dirty="0" err="1" smtClean="0">
                <a:latin typeface="AcadMtavr" pitchFamily="2" charset="0"/>
              </a:rPr>
              <a:t>prof</a:t>
            </a:r>
            <a:r>
              <a:rPr lang="en-US" sz="3200" dirty="0" smtClean="0">
                <a:latin typeface="AcadMtavr" pitchFamily="2" charset="0"/>
              </a:rPr>
              <a:t>. </a:t>
            </a:r>
            <a:r>
              <a:rPr lang="en-US" sz="3200" dirty="0" err="1" smtClean="0">
                <a:latin typeface="AcadMtavr" pitchFamily="2" charset="0"/>
              </a:rPr>
              <a:t>g.CaxunaSvili</a:t>
            </a:r>
            <a:endParaRPr lang="en-US" sz="3200" dirty="0">
              <a:latin typeface="AcadMtavr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752600"/>
          </a:xfrm>
        </p:spPr>
        <p:txBody>
          <a:bodyPr/>
          <a:lstStyle/>
          <a:p>
            <a:r>
              <a:rPr lang="en-US" b="1" i="1" dirty="0" smtClean="0">
                <a:latin typeface="AcadNusx"/>
              </a:rPr>
              <a:t>2010 </a:t>
            </a:r>
            <a:r>
              <a:rPr lang="en-US" b="1" i="1" dirty="0" err="1" smtClean="0">
                <a:latin typeface="AcadNusx"/>
              </a:rPr>
              <a:t>wlis</a:t>
            </a:r>
            <a:r>
              <a:rPr lang="en-US" b="1" i="1" dirty="0" smtClean="0">
                <a:latin typeface="AcadNusx"/>
              </a:rPr>
              <a:t> 3 </a:t>
            </a:r>
            <a:r>
              <a:rPr lang="en-US" b="1" i="1" dirty="0" err="1" smtClean="0">
                <a:latin typeface="AcadNusx"/>
              </a:rPr>
              <a:t>dekemberi</a:t>
            </a:r>
            <a:endParaRPr lang="en-US" b="1" i="1" dirty="0" smtClean="0">
              <a:latin typeface="AcadNusx"/>
            </a:endParaRPr>
          </a:p>
          <a:p>
            <a:r>
              <a:rPr lang="en-US" b="1" i="1" dirty="0" err="1" smtClean="0">
                <a:latin typeface="AcadNusx"/>
              </a:rPr>
              <a:t>Tssu</a:t>
            </a:r>
            <a:endParaRPr lang="en-US" b="1" i="1" dirty="0" smtClean="0">
              <a:latin typeface="AcadNusx"/>
            </a:endParaRPr>
          </a:p>
          <a:p>
            <a:r>
              <a:rPr lang="en-US" b="1" i="1" dirty="0" smtClean="0">
                <a:latin typeface="AcadNusx"/>
              </a:rPr>
              <a:t>Tbilisi</a:t>
            </a:r>
            <a:endParaRPr lang="en-US" b="1" i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133600" y="152400"/>
          <a:ext cx="4800600" cy="6553200"/>
        </p:xfrm>
        <a:graphic>
          <a:graphicData uri="http://schemas.openxmlformats.org/presentationml/2006/ole">
            <p:oleObj spid="_x0000_s2050" name="Acrobat Document" r:id="rId3" imgW="5667375" imgH="8020050" progId="AcroExch.Document.7">
              <p:embed/>
            </p:oleObj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RY hearttext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07720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" y="304800"/>
          <a:ext cx="8763000" cy="6324600"/>
        </p:xfrm>
        <a:graphic>
          <a:graphicData uri="http://schemas.openxmlformats.org/presentationml/2006/ole">
            <p:oleObj spid="_x0000_s1026" name="Acrobat Document" r:id="rId3" imgW="5829300" imgH="3771900" progId="AcroExch.Document.7">
              <p:embed/>
            </p:oleObj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28600" y="304800"/>
          <a:ext cx="8610600" cy="6400800"/>
        </p:xfrm>
        <a:graphic>
          <a:graphicData uri="http://schemas.openxmlformats.org/presentationml/2006/ole">
            <p:oleObj spid="_x0000_s3074" name="Acrobat Document" r:id="rId3" imgW="6838950" imgH="5124450" progId="AcroExch.Document.7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229600" cy="49530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                              The Congress Topics are:</a:t>
            </a:r>
          </a:p>
          <a:p>
            <a:r>
              <a:rPr lang="en-US" dirty="0" smtClean="0"/>
              <a:t> Emergency Management of Field Injuries</a:t>
            </a:r>
          </a:p>
          <a:p>
            <a:r>
              <a:rPr lang="en-US" dirty="0" smtClean="0"/>
              <a:t>Rehabilitation and Management of Sports Injuries</a:t>
            </a:r>
          </a:p>
          <a:p>
            <a:r>
              <a:rPr lang="en-US" dirty="0" smtClean="0"/>
              <a:t> Physical Activity for Health</a:t>
            </a:r>
          </a:p>
          <a:p>
            <a:r>
              <a:rPr lang="en-US" dirty="0" smtClean="0"/>
              <a:t>Training and Performance</a:t>
            </a:r>
          </a:p>
          <a:p>
            <a:r>
              <a:rPr lang="en-US" dirty="0" smtClean="0"/>
              <a:t> Exercise in the Heat</a:t>
            </a:r>
          </a:p>
          <a:p>
            <a:r>
              <a:rPr lang="en-US" dirty="0" smtClean="0"/>
              <a:t>Special Considerations in Women Athletes</a:t>
            </a:r>
          </a:p>
          <a:p>
            <a:r>
              <a:rPr lang="en-US" dirty="0" smtClean="0"/>
              <a:t>Regenerative Medicine in Sport</a:t>
            </a:r>
          </a:p>
          <a:p>
            <a:r>
              <a:rPr lang="en-US" dirty="0" smtClean="0"/>
              <a:t>Sports Nutrition</a:t>
            </a:r>
          </a:p>
          <a:p>
            <a:r>
              <a:rPr lang="en-US" dirty="0" err="1" smtClean="0"/>
              <a:t>Paralympic</a:t>
            </a:r>
            <a:r>
              <a:rPr lang="en-US" dirty="0" smtClean="0"/>
              <a:t> athletes</a:t>
            </a:r>
          </a:p>
          <a:p>
            <a:r>
              <a:rPr lang="en-US" dirty="0" smtClean="0"/>
              <a:t>Doping</a:t>
            </a:r>
          </a:p>
          <a:p>
            <a:pPr>
              <a:buNone/>
            </a:pPr>
            <a:r>
              <a:rPr lang="en-US" dirty="0" smtClean="0"/>
              <a:t>.  Sports Medicine during International Sports Competitions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86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685800" y="1066800"/>
          <a:ext cx="7772400" cy="147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1371600" y="3276600"/>
          <a:ext cx="64008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28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saqarTvelos</a:t>
            </a:r>
            <a:r>
              <a:rPr lang="en-US" sz="22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parlamentis</a:t>
            </a:r>
            <a:r>
              <a:rPr lang="en-US" sz="22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janmrTelobis</a:t>
            </a:r>
            <a:r>
              <a:rPr lang="en-US" sz="22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dacvisa</a:t>
            </a:r>
            <a:r>
              <a:rPr lang="en-US" sz="22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da</a:t>
            </a:r>
            <a:r>
              <a:rPr lang="en-US" sz="2200" dirty="0">
                <a:ea typeface="Times New Roman"/>
                <a:cs typeface="Times New Roman"/>
              </a:rPr>
              <a:t/>
            </a:r>
            <a:br>
              <a:rPr lang="en-US" sz="2200" dirty="0">
                <a:ea typeface="Times New Roman"/>
                <a:cs typeface="Times New Roman"/>
              </a:rPr>
            </a:br>
            <a:r>
              <a:rPr lang="en-US" sz="22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socialur</a:t>
            </a:r>
            <a:r>
              <a:rPr lang="en-US" sz="22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sakiTxTa</a:t>
            </a:r>
            <a:r>
              <a:rPr lang="en-US" sz="22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komitetTan</a:t>
            </a:r>
            <a:r>
              <a:rPr lang="en-US" sz="22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arsebuli</a:t>
            </a:r>
            <a:r>
              <a:rPr lang="en-US" sz="22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200" dirty="0">
                <a:ea typeface="Times New Roman"/>
                <a:cs typeface="Times New Roman"/>
              </a:rPr>
              <a:t/>
            </a:r>
            <a:br>
              <a:rPr lang="en-US" sz="2200" dirty="0">
                <a:ea typeface="Times New Roman"/>
                <a:cs typeface="Times New Roman"/>
              </a:rPr>
            </a:br>
            <a:r>
              <a:rPr lang="en-US" sz="24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AcadMtavr"/>
                <a:ea typeface="Times New Roman"/>
                <a:cs typeface="Times New Roman"/>
              </a:rPr>
              <a:t>medikosTa</a:t>
            </a:r>
            <a:r>
              <a:rPr lang="en-US" sz="24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AcadMtavr"/>
                <a:ea typeface="Times New Roman"/>
                <a:cs typeface="Times New Roman"/>
              </a:rPr>
              <a:t>profesiuli</a:t>
            </a:r>
            <a:r>
              <a:rPr lang="en-US" sz="24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AcadMtavr"/>
                <a:ea typeface="Times New Roman"/>
                <a:cs typeface="Times New Roman"/>
              </a:rPr>
              <a:t>asociaciebis</a:t>
            </a:r>
            <a:r>
              <a:rPr lang="en-US" sz="2000" dirty="0" smtClean="0">
                <a:ea typeface="Times New Roman"/>
                <a:cs typeface="Times New Roman"/>
              </a:rPr>
              <a:t/>
            </a:r>
            <a:br>
              <a:rPr lang="en-US" sz="2000" dirty="0" smtClean="0">
                <a:ea typeface="Times New Roman"/>
                <a:cs typeface="Times New Roman"/>
              </a:rPr>
            </a:b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samecniero-sakonsultacio</a:t>
            </a:r>
            <a:r>
              <a:rPr lang="en-US" sz="2200" b="1" dirty="0" smtClean="0">
                <a:latin typeface="AcadMtavr"/>
                <a:ea typeface="Times New Roman"/>
                <a:cs typeface="Times New Roman"/>
              </a:rPr>
              <a:t> </a:t>
            </a:r>
            <a:r>
              <a:rPr lang="en-US" sz="2200" b="1" dirty="0" err="1" smtClean="0">
                <a:latin typeface="AcadMtavr"/>
                <a:ea typeface="Times New Roman"/>
                <a:cs typeface="Times New Roman"/>
              </a:rPr>
              <a:t>sabWos</a:t>
            </a:r>
            <a:r>
              <a:rPr lang="en-US" sz="2200" dirty="0">
                <a:ea typeface="Times New Roman"/>
                <a:cs typeface="Times New Roman"/>
              </a:rPr>
              <a:t/>
            </a:r>
            <a:br>
              <a:rPr lang="en-US" sz="2200" dirty="0">
                <a:ea typeface="Times New Roman"/>
                <a:cs typeface="Times New Roman"/>
              </a:rPr>
            </a:br>
            <a:r>
              <a:rPr lang="en-US" sz="2200" b="1" dirty="0" smtClean="0">
                <a:latin typeface="AcadNusx"/>
                <a:ea typeface="Times New Roman"/>
                <a:cs typeface="Times New Roman"/>
              </a:rPr>
              <a:t> </a:t>
            </a:r>
            <a:r>
              <a:rPr lang="en-US" sz="1050" dirty="0">
                <a:ea typeface="Times New Roman"/>
                <a:cs typeface="Times New Roman"/>
              </a:rPr>
              <a:t/>
            </a:r>
            <a:br>
              <a:rPr lang="en-US" sz="1050" dirty="0">
                <a:ea typeface="Times New Roman"/>
                <a:cs typeface="Times New Roman"/>
              </a:rPr>
            </a:b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 smtClean="0">
                <a:latin typeface="AcadNusx"/>
                <a:ea typeface="Times New Roman"/>
                <a:cs typeface="Times New Roman"/>
              </a:rPr>
              <a:t>skolebSi</a:t>
            </a:r>
            <a:r>
              <a:rPr lang="en-US" sz="18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1800" b="1" dirty="0" err="1" smtClean="0">
                <a:latin typeface="AcadNusx"/>
                <a:ea typeface="Times New Roman"/>
                <a:cs typeface="Times New Roman"/>
              </a:rPr>
              <a:t>saeqimo</a:t>
            </a:r>
            <a:r>
              <a:rPr lang="en-US" sz="18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1800" b="1" dirty="0" err="1" smtClean="0">
                <a:latin typeface="AcadNusx"/>
                <a:ea typeface="Times New Roman"/>
                <a:cs typeface="Times New Roman"/>
              </a:rPr>
              <a:t>kontrolis</a:t>
            </a:r>
            <a:r>
              <a:rPr lang="en-US" sz="18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1800" b="1" dirty="0" err="1" smtClean="0">
                <a:latin typeface="AcadNusx"/>
                <a:ea typeface="Times New Roman"/>
                <a:cs typeface="Times New Roman"/>
              </a:rPr>
              <a:t>samecniero-meToduri</a:t>
            </a:r>
            <a:r>
              <a:rPr lang="en-US" sz="18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1800" b="1" dirty="0" err="1" smtClean="0">
                <a:latin typeface="AcadNusx"/>
                <a:ea typeface="Times New Roman"/>
                <a:cs typeface="Times New Roman"/>
              </a:rPr>
              <a:t>problemis</a:t>
            </a:r>
            <a:r>
              <a:rPr lang="en-US" sz="18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1800" b="1" dirty="0" err="1" smtClean="0">
                <a:latin typeface="AcadNusx"/>
                <a:ea typeface="Times New Roman"/>
                <a:cs typeface="Times New Roman"/>
              </a:rPr>
              <a:t>Semswavleli</a:t>
            </a:r>
            <a:r>
              <a:rPr lang="en-US" sz="18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1800" b="1" dirty="0" err="1" smtClean="0">
                <a:latin typeface="AcadNusx"/>
                <a:ea typeface="Times New Roman"/>
                <a:cs typeface="Times New Roman"/>
              </a:rPr>
              <a:t>jgufi</a:t>
            </a:r>
            <a:r>
              <a:rPr lang="en-US" sz="1800" b="1" dirty="0" smtClean="0">
                <a:latin typeface="AcadNusx"/>
                <a:ea typeface="Times New Roman"/>
                <a:cs typeface="Times New Roman"/>
              </a:rPr>
              <a:t>:</a:t>
            </a:r>
            <a:endParaRPr lang="en-US" sz="1800" b="1" dirty="0">
              <a:ea typeface="Times New Roman"/>
              <a:cs typeface="Times New Roman"/>
            </a:endParaRP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                      </a:t>
            </a:r>
            <a:r>
              <a:rPr lang="en-US" sz="1400" b="1" dirty="0" err="1" smtClean="0">
                <a:latin typeface="AcadNusx" pitchFamily="2" charset="0"/>
              </a:rPr>
              <a:t>prof</a:t>
            </a:r>
            <a:r>
              <a:rPr lang="en-US" sz="1400" b="1" dirty="0" smtClean="0">
                <a:latin typeface="AcadNusx" pitchFamily="2" charset="0"/>
              </a:rPr>
              <a:t>: g. </a:t>
            </a:r>
            <a:r>
              <a:rPr lang="en-US" sz="1400" b="1" dirty="0" err="1" smtClean="0">
                <a:latin typeface="AcadNusx" pitchFamily="2" charset="0"/>
              </a:rPr>
              <a:t>CaxunaSvili</a:t>
            </a:r>
            <a:r>
              <a:rPr lang="en-US" sz="1400" b="1" dirty="0" smtClean="0">
                <a:latin typeface="AcadNusx" pitchFamily="2" charset="0"/>
              </a:rPr>
              <a:t> _ </a:t>
            </a:r>
            <a:r>
              <a:rPr lang="en-US" sz="1400" b="1" dirty="0" err="1" smtClean="0">
                <a:latin typeface="AcadNusx" pitchFamily="2" charset="0"/>
              </a:rPr>
              <a:t>Tavmjdomare</a:t>
            </a:r>
            <a:r>
              <a:rPr lang="en-US" sz="1400" b="1" dirty="0" smtClean="0">
                <a:latin typeface="AcadNusx" pitchFamily="2" charset="0"/>
              </a:rPr>
              <a:t> (</a:t>
            </a:r>
            <a:r>
              <a:rPr lang="en-US" sz="1400" b="1" dirty="0" err="1" smtClean="0">
                <a:latin typeface="AcadNusx" pitchFamily="2" charset="0"/>
              </a:rPr>
              <a:t>pediatri</a:t>
            </a:r>
            <a:r>
              <a:rPr lang="en-US" sz="1400" b="1" dirty="0" smtClean="0">
                <a:latin typeface="AcadNusx" pitchFamily="2" charset="0"/>
              </a:rPr>
              <a:t>)</a:t>
            </a: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                      </a:t>
            </a:r>
            <a:r>
              <a:rPr lang="en-US" sz="1400" b="1" dirty="0" err="1" smtClean="0">
                <a:latin typeface="AcadNusx" pitchFamily="2" charset="0"/>
              </a:rPr>
              <a:t>prof</a:t>
            </a:r>
            <a:r>
              <a:rPr lang="en-US" sz="1400" b="1" dirty="0" smtClean="0">
                <a:latin typeface="AcadNusx" pitchFamily="2" charset="0"/>
              </a:rPr>
              <a:t>. d. </a:t>
            </a:r>
            <a:r>
              <a:rPr lang="en-US" sz="1400" b="1" dirty="0" err="1" smtClean="0">
                <a:latin typeface="AcadNusx" pitchFamily="2" charset="0"/>
              </a:rPr>
              <a:t>zarnaZe</a:t>
            </a:r>
            <a:r>
              <a:rPr lang="en-US" sz="1400" b="1" dirty="0" smtClean="0">
                <a:latin typeface="AcadNusx" pitchFamily="2" charset="0"/>
              </a:rPr>
              <a:t> _ </a:t>
            </a:r>
            <a:r>
              <a:rPr lang="en-US" sz="1400" b="1" dirty="0" err="1" smtClean="0">
                <a:latin typeface="AcadNusx" pitchFamily="2" charset="0"/>
              </a:rPr>
              <a:t>moadgile</a:t>
            </a:r>
            <a:r>
              <a:rPr lang="en-US" sz="1400" b="1" dirty="0" smtClean="0">
                <a:latin typeface="AcadNusx" pitchFamily="2" charset="0"/>
              </a:rPr>
              <a:t> (</a:t>
            </a:r>
            <a:r>
              <a:rPr lang="en-US" sz="1400" b="1" dirty="0" err="1" smtClean="0">
                <a:latin typeface="AcadNusx" pitchFamily="2" charset="0"/>
              </a:rPr>
              <a:t>jand.ogranizacia</a:t>
            </a:r>
            <a:r>
              <a:rPr lang="en-US" sz="1400" b="1" dirty="0" smtClean="0">
                <a:latin typeface="AcadNusx" pitchFamily="2" charset="0"/>
              </a:rPr>
              <a:t>)</a:t>
            </a: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                      </a:t>
            </a:r>
            <a:r>
              <a:rPr lang="en-US" sz="1400" b="1" dirty="0" err="1" smtClean="0">
                <a:latin typeface="AcadNusx" pitchFamily="2" charset="0"/>
              </a:rPr>
              <a:t>prof</a:t>
            </a:r>
            <a:r>
              <a:rPr lang="en-US" sz="1400" b="1" dirty="0" smtClean="0">
                <a:latin typeface="AcadNusx" pitchFamily="2" charset="0"/>
              </a:rPr>
              <a:t>. </a:t>
            </a:r>
            <a:r>
              <a:rPr lang="en-US" sz="1400" b="1" dirty="0" err="1" smtClean="0">
                <a:latin typeface="AcadNusx" pitchFamily="2" charset="0"/>
              </a:rPr>
              <a:t>ig</a:t>
            </a:r>
            <a:r>
              <a:rPr lang="en-US" sz="1400" b="1" dirty="0" smtClean="0">
                <a:latin typeface="AcadNusx" pitchFamily="2" charset="0"/>
              </a:rPr>
              <a:t>. </a:t>
            </a:r>
            <a:r>
              <a:rPr lang="en-US" sz="1400" b="1" dirty="0" err="1" smtClean="0">
                <a:latin typeface="AcadNusx" pitchFamily="2" charset="0"/>
              </a:rPr>
              <a:t>doliZe</a:t>
            </a:r>
            <a:r>
              <a:rPr lang="en-US" sz="1400" b="1" dirty="0" smtClean="0">
                <a:latin typeface="AcadNusx" pitchFamily="2" charset="0"/>
              </a:rPr>
              <a:t> _ </a:t>
            </a:r>
            <a:r>
              <a:rPr lang="en-US" sz="1400" b="1" dirty="0" err="1" smtClean="0">
                <a:latin typeface="AcadNusx" pitchFamily="2" charset="0"/>
              </a:rPr>
              <a:t>moadgile</a:t>
            </a:r>
            <a:r>
              <a:rPr lang="en-US" sz="1400" b="1" dirty="0" smtClean="0">
                <a:latin typeface="AcadNusx" pitchFamily="2" charset="0"/>
              </a:rPr>
              <a:t> (</a:t>
            </a:r>
            <a:r>
              <a:rPr lang="en-US" sz="1400" b="1" dirty="0" err="1" smtClean="0">
                <a:latin typeface="AcadNusx" pitchFamily="2" charset="0"/>
              </a:rPr>
              <a:t>sportuli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medicina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da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reabilitacia</a:t>
            </a:r>
            <a:r>
              <a:rPr lang="en-US" sz="1400" b="1" dirty="0" smtClean="0">
                <a:latin typeface="AcadNusx" pitchFamily="2" charset="0"/>
              </a:rPr>
              <a:t>)</a:t>
            </a: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                      </a:t>
            </a:r>
            <a:r>
              <a:rPr lang="en-US" sz="1400" b="1" dirty="0" err="1" smtClean="0">
                <a:latin typeface="AcadNusx" pitchFamily="2" charset="0"/>
              </a:rPr>
              <a:t>prof</a:t>
            </a:r>
            <a:r>
              <a:rPr lang="en-US" sz="1400" b="1" dirty="0" smtClean="0">
                <a:latin typeface="AcadNusx" pitchFamily="2" charset="0"/>
              </a:rPr>
              <a:t>. p. </a:t>
            </a:r>
            <a:r>
              <a:rPr lang="en-US" sz="1400" b="1" dirty="0" err="1" smtClean="0">
                <a:latin typeface="AcadNusx" pitchFamily="2" charset="0"/>
              </a:rPr>
              <a:t>kasraZe</a:t>
            </a:r>
            <a:r>
              <a:rPr lang="en-US" sz="1400" b="1" dirty="0" smtClean="0">
                <a:latin typeface="AcadNusx" pitchFamily="2" charset="0"/>
              </a:rPr>
              <a:t> _ </a:t>
            </a:r>
            <a:r>
              <a:rPr lang="en-US" sz="1400" b="1" dirty="0" err="1" smtClean="0">
                <a:latin typeface="AcadNusx" pitchFamily="2" charset="0"/>
              </a:rPr>
              <a:t>wevri</a:t>
            </a:r>
            <a:r>
              <a:rPr lang="en-US" sz="1400" b="1" dirty="0" smtClean="0">
                <a:latin typeface="AcadNusx" pitchFamily="2" charset="0"/>
              </a:rPr>
              <a:t> (</a:t>
            </a:r>
            <a:r>
              <a:rPr lang="en-US" sz="1400" b="1" dirty="0" err="1" smtClean="0">
                <a:latin typeface="AcadNusx" pitchFamily="2" charset="0"/>
              </a:rPr>
              <a:t>sportis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eqimi</a:t>
            </a:r>
            <a:r>
              <a:rPr lang="en-US" sz="1400" b="1" dirty="0" smtClean="0">
                <a:latin typeface="AcadNusx" pitchFamily="2" charset="0"/>
              </a:rPr>
              <a:t>)</a:t>
            </a: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                      m. </a:t>
            </a:r>
            <a:r>
              <a:rPr lang="en-US" sz="1400" b="1" dirty="0" err="1" smtClean="0">
                <a:latin typeface="AcadNusx" pitchFamily="2" charset="0"/>
              </a:rPr>
              <a:t>SixaSvili</a:t>
            </a:r>
            <a:r>
              <a:rPr lang="en-US" sz="1400" b="1" dirty="0" smtClean="0">
                <a:latin typeface="AcadNusx" pitchFamily="2" charset="0"/>
              </a:rPr>
              <a:t> _ </a:t>
            </a:r>
            <a:r>
              <a:rPr lang="en-US" sz="1400" b="1" dirty="0" err="1" smtClean="0">
                <a:latin typeface="AcadNusx" pitchFamily="2" charset="0"/>
              </a:rPr>
              <a:t>wevri</a:t>
            </a:r>
            <a:r>
              <a:rPr lang="en-US" sz="1400" b="1" dirty="0" smtClean="0">
                <a:latin typeface="AcadNusx" pitchFamily="2" charset="0"/>
              </a:rPr>
              <a:t> ( 9 </a:t>
            </a:r>
            <a:r>
              <a:rPr lang="en-US" sz="1400" b="1" dirty="0" err="1" smtClean="0">
                <a:latin typeface="AcadNusx" pitchFamily="2" charset="0"/>
              </a:rPr>
              <a:t>polik</a:t>
            </a:r>
            <a:r>
              <a:rPr lang="en-US" sz="1400" b="1" dirty="0" smtClean="0">
                <a:latin typeface="AcadNusx" pitchFamily="2" charset="0"/>
              </a:rPr>
              <a:t>. </a:t>
            </a:r>
            <a:r>
              <a:rPr lang="en-US" sz="1400" b="1" dirty="0" err="1" smtClean="0">
                <a:latin typeface="AcadNusx" pitchFamily="2" charset="0"/>
              </a:rPr>
              <a:t>mT.eqimi</a:t>
            </a:r>
            <a:r>
              <a:rPr lang="en-US" sz="1400" b="1" dirty="0" smtClean="0">
                <a:latin typeface="AcadNusx" pitchFamily="2" charset="0"/>
              </a:rPr>
              <a:t>)</a:t>
            </a: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                      </a:t>
            </a:r>
            <a:r>
              <a:rPr lang="en-US" sz="1400" b="1" dirty="0" err="1" smtClean="0">
                <a:latin typeface="AcadNusx" pitchFamily="2" charset="0"/>
              </a:rPr>
              <a:t>ir.qarisaniZe</a:t>
            </a:r>
            <a:r>
              <a:rPr lang="en-US" sz="1400" b="1" dirty="0" smtClean="0">
                <a:latin typeface="AcadNusx" pitchFamily="2" charset="0"/>
              </a:rPr>
              <a:t> _ </a:t>
            </a:r>
            <a:r>
              <a:rPr lang="en-US" sz="1400" b="1" dirty="0" err="1" smtClean="0">
                <a:latin typeface="AcadNusx" pitchFamily="2" charset="0"/>
              </a:rPr>
              <a:t>wevri</a:t>
            </a:r>
            <a:r>
              <a:rPr lang="en-US" sz="1400" b="1" dirty="0" smtClean="0">
                <a:latin typeface="AcadNusx" pitchFamily="2" charset="0"/>
              </a:rPr>
              <a:t> (</a:t>
            </a:r>
            <a:r>
              <a:rPr lang="en-US" sz="1400" b="1" dirty="0" err="1" smtClean="0">
                <a:latin typeface="AcadNusx" pitchFamily="2" charset="0"/>
              </a:rPr>
              <a:t>ojaxis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eqimTa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asociacia</a:t>
            </a:r>
            <a:r>
              <a:rPr lang="en-US" sz="1400" b="1" dirty="0" smtClean="0">
                <a:latin typeface="AcadNusx" pitchFamily="2" charset="0"/>
              </a:rPr>
              <a:t>)</a:t>
            </a: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                      </a:t>
            </a:r>
            <a:r>
              <a:rPr lang="en-US" sz="1400" b="1" dirty="0" err="1" smtClean="0">
                <a:latin typeface="AcadNusx" pitchFamily="2" charset="0"/>
              </a:rPr>
              <a:t>prof</a:t>
            </a:r>
            <a:r>
              <a:rPr lang="en-US" sz="1400" b="1" dirty="0" smtClean="0">
                <a:latin typeface="AcadNusx" pitchFamily="2" charset="0"/>
              </a:rPr>
              <a:t>. d. </a:t>
            </a:r>
            <a:r>
              <a:rPr lang="en-US" sz="1400" b="1" dirty="0" err="1" smtClean="0">
                <a:latin typeface="AcadNusx" pitchFamily="2" charset="0"/>
              </a:rPr>
              <a:t>tabucaZe</a:t>
            </a:r>
            <a:r>
              <a:rPr lang="en-US" sz="1400" b="1" dirty="0" smtClean="0">
                <a:latin typeface="AcadNusx" pitchFamily="2" charset="0"/>
              </a:rPr>
              <a:t> _ </a:t>
            </a:r>
            <a:r>
              <a:rPr lang="en-US" sz="1400" b="1" dirty="0" err="1" smtClean="0">
                <a:latin typeface="AcadNusx" pitchFamily="2" charset="0"/>
              </a:rPr>
              <a:t>wevri</a:t>
            </a:r>
            <a:r>
              <a:rPr lang="en-US" sz="1400" b="1" dirty="0" smtClean="0">
                <a:latin typeface="AcadNusx" pitchFamily="2" charset="0"/>
              </a:rPr>
              <a:t> (</a:t>
            </a:r>
            <a:r>
              <a:rPr lang="en-US" sz="1400" b="1" dirty="0" err="1" smtClean="0">
                <a:latin typeface="AcadNusx" pitchFamily="2" charset="0"/>
              </a:rPr>
              <a:t>pediatri</a:t>
            </a:r>
            <a:r>
              <a:rPr lang="en-US" sz="1400" b="1" dirty="0" smtClean="0">
                <a:latin typeface="AcadNusx" pitchFamily="2" charset="0"/>
              </a:rPr>
              <a:t>)</a:t>
            </a: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                      med.doq. d. </a:t>
            </a:r>
            <a:r>
              <a:rPr lang="en-US" sz="1400" b="1" dirty="0" err="1" smtClean="0">
                <a:latin typeface="AcadNusx" pitchFamily="2" charset="0"/>
              </a:rPr>
              <a:t>fruiZe</a:t>
            </a:r>
            <a:r>
              <a:rPr lang="en-US" sz="1400" b="1" dirty="0" smtClean="0">
                <a:latin typeface="AcadNusx" pitchFamily="2" charset="0"/>
              </a:rPr>
              <a:t> _ </a:t>
            </a:r>
            <a:r>
              <a:rPr lang="en-US" sz="1400" b="1" dirty="0" err="1" smtClean="0">
                <a:latin typeface="AcadNusx" pitchFamily="2" charset="0"/>
              </a:rPr>
              <a:t>wevri</a:t>
            </a:r>
            <a:r>
              <a:rPr lang="en-US" sz="1400" b="1" dirty="0" smtClean="0">
                <a:latin typeface="AcadNusx" pitchFamily="2" charset="0"/>
              </a:rPr>
              <a:t> (</a:t>
            </a:r>
            <a:r>
              <a:rPr lang="en-US" sz="1400" b="1" dirty="0" err="1" smtClean="0">
                <a:latin typeface="AcadNusx" pitchFamily="2" charset="0"/>
              </a:rPr>
              <a:t>saqarTvelos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pediatrTa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akademia</a:t>
            </a:r>
            <a:r>
              <a:rPr lang="en-US" sz="1400" b="1" dirty="0" smtClean="0">
                <a:latin typeface="AcadNusx" pitchFamily="2" charset="0"/>
              </a:rPr>
              <a:t>)</a:t>
            </a: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                      </a:t>
            </a:r>
            <a:r>
              <a:rPr lang="en-US" sz="1400" b="1" dirty="0" err="1" smtClean="0">
                <a:latin typeface="AcadNusx" pitchFamily="2" charset="0"/>
              </a:rPr>
              <a:t>prof</a:t>
            </a:r>
            <a:r>
              <a:rPr lang="en-US" sz="1400" b="1" dirty="0" smtClean="0">
                <a:latin typeface="AcadNusx" pitchFamily="2" charset="0"/>
              </a:rPr>
              <a:t>. r. </a:t>
            </a:r>
            <a:r>
              <a:rPr lang="en-US" sz="1400" b="1" dirty="0" err="1" smtClean="0">
                <a:latin typeface="AcadNusx" pitchFamily="2" charset="0"/>
              </a:rPr>
              <a:t>svaniSvili</a:t>
            </a:r>
            <a:r>
              <a:rPr lang="en-US" sz="1400" b="1" dirty="0" smtClean="0">
                <a:latin typeface="AcadNusx" pitchFamily="2" charset="0"/>
              </a:rPr>
              <a:t> _ </a:t>
            </a:r>
            <a:r>
              <a:rPr lang="en-US" sz="1400" b="1" dirty="0" err="1" smtClean="0">
                <a:latin typeface="AcadNusx" pitchFamily="2" charset="0"/>
              </a:rPr>
              <a:t>konsultanti</a:t>
            </a:r>
            <a:endParaRPr lang="en-US" sz="1400" b="1" dirty="0" smtClean="0">
              <a:latin typeface="AcadNusx" pitchFamily="2" charset="0"/>
            </a:endParaRP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                              </a:t>
            </a:r>
            <a:r>
              <a:rPr lang="en-US" sz="1400" b="1" dirty="0" err="1" smtClean="0">
                <a:latin typeface="AcadNusx" pitchFamily="2" charset="0"/>
              </a:rPr>
              <a:t>arasamTavrobo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organizaciebi</a:t>
            </a:r>
            <a:r>
              <a:rPr lang="en-US" sz="1400" b="1" dirty="0" smtClean="0">
                <a:latin typeface="AcadNusx" pitchFamily="2" charset="0"/>
              </a:rPr>
              <a:t>:</a:t>
            </a:r>
          </a:p>
          <a:p>
            <a:pPr>
              <a:buNone/>
            </a:pPr>
            <a:r>
              <a:rPr lang="en-US" sz="1400" b="1" dirty="0" smtClean="0">
                <a:latin typeface="AcadNusx" pitchFamily="2" charset="0"/>
              </a:rPr>
              <a:t>         1 </a:t>
            </a:r>
            <a:r>
              <a:rPr lang="en-US" sz="1400" b="1" dirty="0" err="1" smtClean="0">
                <a:latin typeface="AcadNusx" pitchFamily="2" charset="0"/>
              </a:rPr>
              <a:t>evromecnierebis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saqarTvelos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erovnuli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seqciis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medicinisa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da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sportis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departamenti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da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axalgazrduli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klubi</a:t>
            </a:r>
            <a:r>
              <a:rPr lang="en-US" sz="1400" b="1" dirty="0" smtClean="0">
                <a:latin typeface="AcadNusx" pitchFamily="2" charset="0"/>
              </a:rPr>
              <a:t>.</a:t>
            </a:r>
          </a:p>
          <a:p>
            <a:pPr lvl="0">
              <a:buNone/>
            </a:pPr>
            <a:r>
              <a:rPr lang="en-US" sz="1400" b="1" dirty="0" smtClean="0">
                <a:latin typeface="AcadNusx" pitchFamily="2" charset="0"/>
              </a:rPr>
              <a:t>         2 </a:t>
            </a:r>
            <a:r>
              <a:rPr lang="en-US" sz="1400" b="1" dirty="0" err="1" smtClean="0">
                <a:latin typeface="AcadNusx" pitchFamily="2" charset="0"/>
              </a:rPr>
              <a:t>saqarTvelos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eqimTa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asoviacia</a:t>
            </a:r>
            <a:endParaRPr lang="en-US" sz="1400" b="1" dirty="0" smtClean="0">
              <a:latin typeface="AcadNusx" pitchFamily="2" charset="0"/>
            </a:endParaRPr>
          </a:p>
          <a:p>
            <a:pPr lvl="0">
              <a:buNone/>
            </a:pPr>
            <a:r>
              <a:rPr lang="en-US" sz="1400" b="1" dirty="0" smtClean="0">
                <a:latin typeface="AcadNusx" pitchFamily="2" charset="0"/>
              </a:rPr>
              <a:t>         3 </a:t>
            </a:r>
            <a:r>
              <a:rPr lang="en-US" sz="1400" b="1" dirty="0" err="1" smtClean="0">
                <a:latin typeface="AcadNusx" pitchFamily="2" charset="0"/>
              </a:rPr>
              <a:t>socialuri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pediatriis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dacvis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fondi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u="sng" dirty="0" err="1" smtClean="0">
                <a:latin typeface="AcadNusx" pitchFamily="2" charset="0"/>
              </a:rPr>
              <a:t>iuridiuli</a:t>
            </a:r>
            <a:r>
              <a:rPr lang="en-US" sz="1400" b="1" u="sng" dirty="0" smtClean="0">
                <a:latin typeface="AcadNusx" pitchFamily="2" charset="0"/>
              </a:rPr>
              <a:t> </a:t>
            </a:r>
            <a:r>
              <a:rPr lang="en-US" sz="1400" b="1" u="sng" dirty="0" err="1" smtClean="0">
                <a:latin typeface="AcadNusx" pitchFamily="2" charset="0"/>
              </a:rPr>
              <a:t>ganyofileba</a:t>
            </a:r>
            <a:endParaRPr lang="en-US" sz="1400" b="1" dirty="0" smtClean="0">
              <a:latin typeface="AcadNusx" pitchFamily="2" charset="0"/>
            </a:endParaRPr>
          </a:p>
          <a:p>
            <a:pPr lvl="0">
              <a:buNone/>
            </a:pPr>
            <a:r>
              <a:rPr lang="en-US" sz="1400" b="1" dirty="0" smtClean="0">
                <a:latin typeface="AcadNusx" pitchFamily="2" charset="0"/>
              </a:rPr>
              <a:t>         4 </a:t>
            </a:r>
            <a:r>
              <a:rPr lang="en-US" sz="1400" b="1" dirty="0" err="1" smtClean="0">
                <a:latin typeface="AcadNusx" pitchFamily="2" charset="0"/>
              </a:rPr>
              <a:t>saqarTvelos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bavSvTa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da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mozardTa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axalgazrdobis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sportis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erovnuli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federacia</a:t>
            </a:r>
            <a:r>
              <a:rPr lang="en-US" sz="1400" b="1" dirty="0" smtClean="0">
                <a:latin typeface="AcadNusx" pitchFamily="2" charset="0"/>
              </a:rPr>
              <a:t>.</a:t>
            </a:r>
          </a:p>
          <a:p>
            <a:pPr lvl="0">
              <a:buNone/>
            </a:pPr>
            <a:r>
              <a:rPr lang="en-US" sz="1400" b="1" dirty="0" smtClean="0">
                <a:latin typeface="AcadNusx" pitchFamily="2" charset="0"/>
              </a:rPr>
              <a:t>         5 </a:t>
            </a:r>
            <a:r>
              <a:rPr lang="en-US" sz="1400" b="1" dirty="0" err="1" smtClean="0">
                <a:latin typeface="AcadNusx" pitchFamily="2" charset="0"/>
              </a:rPr>
              <a:t>Tbilisis</a:t>
            </a:r>
            <a:r>
              <a:rPr lang="en-US" sz="1400" b="1" dirty="0" smtClean="0">
                <a:latin typeface="AcadNusx" pitchFamily="2" charset="0"/>
              </a:rPr>
              <a:t> ,,53-e’’ </a:t>
            </a:r>
            <a:r>
              <a:rPr lang="en-US" sz="1400" b="1" dirty="0" err="1" smtClean="0">
                <a:latin typeface="AcadNusx" pitchFamily="2" charset="0"/>
              </a:rPr>
              <a:t>sajaro</a:t>
            </a:r>
            <a:r>
              <a:rPr lang="en-US" sz="1400" b="1" dirty="0" smtClean="0">
                <a:latin typeface="AcadNusx" pitchFamily="2" charset="0"/>
              </a:rPr>
              <a:t> </a:t>
            </a:r>
            <a:r>
              <a:rPr lang="en-US" sz="1400" b="1" dirty="0" err="1" smtClean="0">
                <a:latin typeface="AcadNusx" pitchFamily="2" charset="0"/>
              </a:rPr>
              <a:t>skola</a:t>
            </a:r>
            <a:r>
              <a:rPr lang="en-US" sz="1400" b="1" dirty="0" smtClean="0">
                <a:latin typeface="AcadNusx" pitchFamily="2" charset="0"/>
              </a:rPr>
              <a:t>.</a:t>
            </a:r>
          </a:p>
          <a:p>
            <a:endParaRPr lang="en-US" sz="1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75\Фото0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09700" y="-876301"/>
            <a:ext cx="6400800" cy="8763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75\Фото0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"/>
            <a:ext cx="5105400" cy="6553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AcadMtavr" pitchFamily="2" charset="0"/>
              </a:rPr>
              <a:t>Jgufis</a:t>
            </a:r>
            <a:r>
              <a:rPr lang="en-US" dirty="0" smtClean="0">
                <a:latin typeface="AcadMtavr" pitchFamily="2" charset="0"/>
              </a:rPr>
              <a:t> 1 </a:t>
            </a:r>
            <a:r>
              <a:rPr lang="en-US" dirty="0" err="1" smtClean="0">
                <a:latin typeface="AcadMtavr" pitchFamily="2" charset="0"/>
              </a:rPr>
              <a:t>Tvis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angariSi</a:t>
            </a:r>
            <a:endParaRPr lang="en-US" dirty="0">
              <a:latin typeface="AcadMtav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n-US" dirty="0" smtClean="0"/>
              <a:t>I.  </a:t>
            </a:r>
            <a:r>
              <a:rPr lang="en-US" dirty="0" smtClean="0">
                <a:latin typeface="AcadMtavr" pitchFamily="2" charset="0"/>
              </a:rPr>
              <a:t>konferencia-03.XII.2010-Tssu(</a:t>
            </a:r>
            <a:r>
              <a:rPr lang="en-US" dirty="0" err="1" smtClean="0">
                <a:latin typeface="AcadMtavr" pitchFamily="2" charset="0"/>
              </a:rPr>
              <a:t>gaSuqda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presaSi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televiziis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axal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ambebSi</a:t>
            </a:r>
            <a:r>
              <a:rPr lang="en-US" dirty="0" smtClean="0">
                <a:latin typeface="AcadMtavr" pitchFamily="2" charset="0"/>
              </a:rPr>
              <a:t>)</a:t>
            </a:r>
          </a:p>
          <a:p>
            <a:r>
              <a:rPr lang="en-US" dirty="0" smtClean="0">
                <a:latin typeface="AcadMtavr" pitchFamily="2" charset="0"/>
              </a:rPr>
              <a:t>II. </a:t>
            </a:r>
            <a:r>
              <a:rPr lang="en-US" dirty="0" err="1" smtClean="0">
                <a:latin typeface="AcadMtavr" pitchFamily="2" charset="0"/>
              </a:rPr>
              <a:t>Sexvedra</a:t>
            </a:r>
            <a:r>
              <a:rPr lang="en-US" dirty="0" smtClean="0">
                <a:latin typeface="AcadMtavr" pitchFamily="2" charset="0"/>
              </a:rPr>
              <a:t> 17.XII.2010.parlamentis </a:t>
            </a:r>
            <a:r>
              <a:rPr lang="en-US" dirty="0" err="1" smtClean="0">
                <a:latin typeface="AcadMtavr" pitchFamily="2" charset="0"/>
              </a:rPr>
              <a:t>ganaTlebisa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mecnierebis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komitetetSi</a:t>
            </a:r>
            <a:endParaRPr lang="en-US" dirty="0" smtClean="0">
              <a:latin typeface="AcadMtavr" pitchFamily="2" charset="0"/>
            </a:endParaRPr>
          </a:p>
          <a:p>
            <a:r>
              <a:rPr lang="en-US" dirty="0" smtClean="0">
                <a:latin typeface="AcadMtavr" pitchFamily="2" charset="0"/>
              </a:rPr>
              <a:t>III. </a:t>
            </a:r>
            <a:r>
              <a:rPr lang="en-US" dirty="0" err="1" smtClean="0">
                <a:latin typeface="AcadMtavr" pitchFamily="2" charset="0"/>
              </a:rPr>
              <a:t>aqtiuri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monawileoba</a:t>
            </a:r>
            <a:r>
              <a:rPr lang="en-US" dirty="0" smtClean="0">
                <a:latin typeface="AcadMtavr" pitchFamily="2" charset="0"/>
              </a:rPr>
              <a:t> 16.XII.2010</a:t>
            </a:r>
          </a:p>
          <a:p>
            <a:pPr>
              <a:buNone/>
            </a:pPr>
            <a:r>
              <a:rPr lang="en-US" dirty="0" err="1" smtClean="0">
                <a:latin typeface="AcadMtavr" pitchFamily="2" charset="0"/>
              </a:rPr>
              <a:t>bavSvis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zrdisa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ganviTarebis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piradi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baraTis</a:t>
            </a:r>
            <a:r>
              <a:rPr lang="en-US" dirty="0" smtClean="0">
                <a:latin typeface="AcadMtavr" pitchFamily="2" charset="0"/>
              </a:rPr>
              <a:t>(0-dan 6wlamde </a:t>
            </a:r>
            <a:r>
              <a:rPr lang="en-US" dirty="0" err="1" smtClean="0">
                <a:latin typeface="AcadMtavr" pitchFamily="2" charset="0"/>
              </a:rPr>
              <a:t>asakis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bavSvebisaTvos</a:t>
            </a:r>
            <a:r>
              <a:rPr lang="en-US" dirty="0" smtClean="0">
                <a:latin typeface="AcadMtavr" pitchFamily="2" charset="0"/>
              </a:rPr>
              <a:t>) </a:t>
            </a:r>
            <a:r>
              <a:rPr lang="en-US" dirty="0" err="1" smtClean="0">
                <a:latin typeface="AcadMtavr" pitchFamily="2" charset="0"/>
              </a:rPr>
              <a:t>prezentaciaze</a:t>
            </a:r>
            <a:endParaRPr lang="en-US" dirty="0" smtClean="0">
              <a:latin typeface="AcadMtavr" pitchFamily="2" charset="0"/>
            </a:endParaRPr>
          </a:p>
          <a:p>
            <a:pPr>
              <a:buNone/>
            </a:pPr>
            <a:r>
              <a:rPr lang="en-US" dirty="0" smtClean="0">
                <a:latin typeface="AcadMtavr" pitchFamily="2" charset="0"/>
              </a:rPr>
              <a:t>. IV.  </a:t>
            </a:r>
            <a:r>
              <a:rPr lang="en-US" dirty="0" err="1" smtClean="0">
                <a:latin typeface="AcadMtavr" pitchFamily="2" charset="0"/>
              </a:rPr>
              <a:t>Sedvedra</a:t>
            </a:r>
            <a:r>
              <a:rPr lang="en-US" dirty="0" smtClean="0">
                <a:latin typeface="AcadMtavr" pitchFamily="2" charset="0"/>
              </a:rPr>
              <a:t> 21.XII.2010-Telavis b/s </a:t>
            </a:r>
            <a:r>
              <a:rPr lang="en-US" dirty="0" err="1" smtClean="0">
                <a:latin typeface="AcadMtavr" pitchFamily="2" charset="0"/>
              </a:rPr>
              <a:t>administraciasTan</a:t>
            </a:r>
            <a:r>
              <a:rPr lang="en-US" dirty="0" smtClean="0">
                <a:latin typeface="AcadMtavr" pitchFamily="2" charset="0"/>
              </a:rPr>
              <a:t>  </a:t>
            </a:r>
            <a:endParaRPr lang="en-US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75\Фото0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28600"/>
            <a:ext cx="5257800" cy="6477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75\Фото0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14500" y="-800101"/>
            <a:ext cx="5715000" cy="85344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75\Фото0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33500" y="-495300"/>
            <a:ext cx="6096000" cy="83058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75\Фото0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76400" y="-304800"/>
            <a:ext cx="5943600" cy="7620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75\Фото0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5867400" cy="609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75\Фото0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04800"/>
            <a:ext cx="5562600" cy="62484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5\Фото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81000"/>
            <a:ext cx="5181600" cy="60198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>
                <a:latin typeface="AcadMtavr" pitchFamily="2" charset="0"/>
              </a:rPr>
              <a:t>ra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uZRvoda</a:t>
            </a:r>
            <a:r>
              <a:rPr lang="en-US" dirty="0" smtClean="0">
                <a:latin typeface="AcadMtavr" pitchFamily="2" charset="0"/>
              </a:rPr>
              <a:t> win</a:t>
            </a:r>
            <a:br>
              <a:rPr lang="en-US" dirty="0" smtClean="0">
                <a:latin typeface="AcadMtavr" pitchFamily="2" charset="0"/>
              </a:rPr>
            </a:br>
            <a:r>
              <a:rPr lang="en-US" dirty="0" smtClean="0">
                <a:latin typeface="AcadMtavr" pitchFamily="2" charset="0"/>
              </a:rPr>
              <a:t> 2010w</a:t>
            </a:r>
            <a:endParaRPr lang="en-US" dirty="0">
              <a:latin typeface="AcadMtavr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7921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err="1" smtClean="0">
                <a:latin typeface="AcadMtavr" pitchFamily="2" charset="0"/>
              </a:rPr>
              <a:t>arasamTavrobo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samTavrobo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organizaciebis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sxvadasxva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donis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konferenciebi</a:t>
            </a:r>
            <a:endParaRPr lang="en-US" dirty="0">
              <a:latin typeface="AcadMtavr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200399"/>
            <a:ext cx="4040188" cy="292576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7-8-9 </a:t>
            </a:r>
            <a:r>
              <a:rPr lang="en-US" dirty="0" err="1" smtClean="0">
                <a:latin typeface="AcadMtavr" pitchFamily="2" charset="0"/>
              </a:rPr>
              <a:t>maisi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baTumi</a:t>
            </a:r>
            <a:endParaRPr lang="en-US" dirty="0" smtClean="0">
              <a:latin typeface="AcadMtavr" pitchFamily="2" charset="0"/>
            </a:endParaRPr>
          </a:p>
          <a:p>
            <a:r>
              <a:rPr lang="en-US" dirty="0" smtClean="0">
                <a:latin typeface="AcadMtavr" pitchFamily="2" charset="0"/>
              </a:rPr>
              <a:t>1-2 </a:t>
            </a:r>
            <a:r>
              <a:rPr lang="en-US" dirty="0" err="1" smtClean="0">
                <a:latin typeface="AcadMtavr" pitchFamily="2" charset="0"/>
              </a:rPr>
              <a:t>ivnisi</a:t>
            </a:r>
            <a:r>
              <a:rPr lang="en-US" dirty="0" smtClean="0">
                <a:latin typeface="AcadMtavr" pitchFamily="2" charset="0"/>
              </a:rPr>
              <a:t> Tbilisi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498975" cy="16414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 err="1" smtClean="0">
                <a:latin typeface="AcadMtavr" pitchFamily="2" charset="0"/>
              </a:rPr>
              <a:t>saparlamento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komitetebis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erToblivi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RonisZiebani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arasamTabrobo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organizaciebTan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erTad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erTob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mniSvnelovan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proeqtis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miReba</a:t>
            </a:r>
            <a:endParaRPr lang="en-US" dirty="0">
              <a:latin typeface="AcadMtavr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3200400"/>
            <a:ext cx="4572000" cy="29257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latin typeface="AcadMtavr" pitchFamily="2" charset="0"/>
              </a:rPr>
              <a:t>18 </a:t>
            </a:r>
            <a:r>
              <a:rPr lang="en-US" dirty="0" err="1" smtClean="0">
                <a:latin typeface="AcadMtavr" pitchFamily="2" charset="0"/>
              </a:rPr>
              <a:t>ivnisi</a:t>
            </a:r>
            <a:r>
              <a:rPr lang="en-US" dirty="0" smtClean="0">
                <a:latin typeface="AcadMtavr" pitchFamily="2" charset="0"/>
              </a:rPr>
              <a:t> Tbilisi</a:t>
            </a:r>
          </a:p>
          <a:p>
            <a:r>
              <a:rPr lang="en-US" dirty="0" smtClean="0">
                <a:latin typeface="AcadMtavr" pitchFamily="2" charset="0"/>
              </a:rPr>
              <a:t>5 </a:t>
            </a:r>
            <a:r>
              <a:rPr lang="en-US" dirty="0" err="1" smtClean="0">
                <a:latin typeface="AcadMtavr" pitchFamily="2" charset="0"/>
              </a:rPr>
              <a:t>agvisto</a:t>
            </a:r>
            <a:r>
              <a:rPr lang="en-US" dirty="0" smtClean="0">
                <a:latin typeface="AcadMtavr" pitchFamily="2" charset="0"/>
              </a:rPr>
              <a:t> Tbilisi</a:t>
            </a:r>
          </a:p>
          <a:p>
            <a:r>
              <a:rPr lang="en-US" dirty="0" smtClean="0">
                <a:latin typeface="AcadMtavr" pitchFamily="2" charset="0"/>
              </a:rPr>
              <a:t>20 </a:t>
            </a:r>
            <a:r>
              <a:rPr lang="en-US" dirty="0" err="1" smtClean="0">
                <a:latin typeface="AcadMtavr" pitchFamily="2" charset="0"/>
              </a:rPr>
              <a:t>oqtomberi</a:t>
            </a:r>
            <a:r>
              <a:rPr lang="en-US" dirty="0" smtClean="0">
                <a:latin typeface="AcadMtavr" pitchFamily="2" charset="0"/>
              </a:rPr>
              <a:t> Tbilisi</a:t>
            </a:r>
          </a:p>
          <a:p>
            <a:r>
              <a:rPr lang="en-US" dirty="0" smtClean="0">
                <a:latin typeface="AcadMtavr" pitchFamily="2" charset="0"/>
              </a:rPr>
              <a:t>4 </a:t>
            </a:r>
            <a:r>
              <a:rPr lang="en-US" dirty="0" err="1" smtClean="0">
                <a:latin typeface="AcadMtavr" pitchFamily="2" charset="0"/>
              </a:rPr>
              <a:t>noemberi</a:t>
            </a:r>
            <a:r>
              <a:rPr lang="en-US" dirty="0" smtClean="0">
                <a:latin typeface="AcadMtavr" pitchFamily="2" charset="0"/>
              </a:rPr>
              <a:t> Tbilisi </a:t>
            </a:r>
          </a:p>
          <a:p>
            <a:endParaRPr lang="en-US" dirty="0" smtClean="0">
              <a:latin typeface="AcadMtavr" pitchFamily="2" charset="0"/>
            </a:endParaRPr>
          </a:p>
          <a:p>
            <a:endParaRPr lang="en-US" dirty="0" smtClean="0">
              <a:latin typeface="AcadMtavr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BalavMtavr" pitchFamily="2" charset="0"/>
              </a:rPr>
              <a:t>ganxilva</a:t>
            </a:r>
            <a:r>
              <a:rPr lang="en-US" dirty="0" smtClean="0">
                <a:latin typeface="BalavMtavr" pitchFamily="2" charset="0"/>
              </a:rPr>
              <a:t> </a:t>
            </a:r>
            <a:r>
              <a:rPr lang="en-US" dirty="0" err="1" smtClean="0">
                <a:latin typeface="BalavMtavr" pitchFamily="2" charset="0"/>
              </a:rPr>
              <a:t>konferenciebze</a:t>
            </a:r>
            <a:endParaRPr lang="en-US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2514600"/>
            <a:ext cx="4343400" cy="2895600"/>
          </a:xfrm>
        </p:spPr>
        <p:txBody>
          <a:bodyPr/>
          <a:lstStyle/>
          <a:p>
            <a:r>
              <a:rPr lang="en-US" dirty="0" smtClean="0"/>
              <a:t>01.06.2010.TBILISI /GEORGIA/TSMU</a:t>
            </a:r>
          </a:p>
        </p:txBody>
      </p:sp>
      <p:pic>
        <p:nvPicPr>
          <p:cNvPr id="1639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676400"/>
            <a:ext cx="4456113" cy="3962400"/>
          </a:xfrm>
          <a:noFill/>
        </p:spPr>
      </p:pic>
      <p:pic>
        <p:nvPicPr>
          <p:cNvPr id="16388" name="Picture 7" descr="logo-eng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2800"/>
            <a:ext cx="457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876800" y="4267200"/>
            <a:ext cx="373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XXII   /    II                             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1219200"/>
            <a:ext cx="1128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b="1" i="1" dirty="0" smtClean="0"/>
              <a:t>7-9</a:t>
            </a:r>
            <a:r>
              <a:rPr lang="en-US" b="1" i="1" dirty="0"/>
              <a:t>, </a:t>
            </a:r>
            <a:r>
              <a:rPr lang="en-US" b="1" i="1" dirty="0" smtClean="0"/>
              <a:t>05,10</a:t>
            </a:r>
            <a:endParaRPr lang="en-US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21336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400" dirty="0" err="1" smtClean="0">
                <a:latin typeface="AcadMtavr" pitchFamily="2" charset="0"/>
              </a:rPr>
              <a:t>saparlamento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komitetebis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erToblivi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RonisZiebebiT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samTavrobo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da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arasamTabrobo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organizaciebTan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erTad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erTob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mniSvnelovan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2400" dirty="0" err="1" smtClean="0">
                <a:latin typeface="AcadMtavr" pitchFamily="2" charset="0"/>
              </a:rPr>
              <a:t>proeqtis</a:t>
            </a:r>
            <a:r>
              <a:rPr lang="en-US" sz="2400" dirty="0" smtClean="0">
                <a:latin typeface="AcadMtavr" pitchFamily="2" charset="0"/>
              </a:rPr>
              <a:t> </a:t>
            </a:r>
            <a:r>
              <a:rPr lang="en-US" sz="1600" dirty="0" smtClean="0">
                <a:latin typeface="AcadMtavr" pitchFamily="2" charset="0"/>
              </a:rPr>
              <a:t/>
            </a:r>
            <a:br>
              <a:rPr lang="en-US" sz="1600" dirty="0" smtClean="0">
                <a:latin typeface="AcadMtavr" pitchFamily="2" charset="0"/>
              </a:rPr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0" y="4648200"/>
            <a:ext cx="5029200" cy="2209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AcadMtavr" pitchFamily="2" charset="0"/>
              </a:rPr>
              <a:t>18 </a:t>
            </a:r>
            <a:r>
              <a:rPr lang="en-US" dirty="0" err="1" smtClean="0">
                <a:latin typeface="AcadMtavr" pitchFamily="2" charset="0"/>
              </a:rPr>
              <a:t>ivnisi</a:t>
            </a:r>
            <a:r>
              <a:rPr lang="en-US" dirty="0" smtClean="0">
                <a:latin typeface="AcadMtavr" pitchFamily="2" charset="0"/>
              </a:rPr>
              <a:t> Tbilisi</a:t>
            </a:r>
          </a:p>
          <a:p>
            <a:r>
              <a:rPr lang="en-US" dirty="0" smtClean="0">
                <a:latin typeface="AcadMtavr" pitchFamily="2" charset="0"/>
              </a:rPr>
              <a:t>5 </a:t>
            </a:r>
            <a:r>
              <a:rPr lang="en-US" dirty="0" err="1" smtClean="0">
                <a:latin typeface="AcadMtavr" pitchFamily="2" charset="0"/>
              </a:rPr>
              <a:t>agvisto</a:t>
            </a:r>
            <a:r>
              <a:rPr lang="en-US" dirty="0" smtClean="0">
                <a:latin typeface="AcadMtavr" pitchFamily="2" charset="0"/>
              </a:rPr>
              <a:t> Tbilisi</a:t>
            </a:r>
          </a:p>
          <a:p>
            <a:r>
              <a:rPr lang="en-US" dirty="0" smtClean="0">
                <a:latin typeface="AcadMtavr" pitchFamily="2" charset="0"/>
              </a:rPr>
              <a:t>20 </a:t>
            </a:r>
            <a:r>
              <a:rPr lang="en-US" dirty="0" err="1" smtClean="0">
                <a:latin typeface="AcadMtavr" pitchFamily="2" charset="0"/>
              </a:rPr>
              <a:t>oqtomberi</a:t>
            </a:r>
            <a:r>
              <a:rPr lang="en-US" dirty="0" smtClean="0">
                <a:latin typeface="AcadMtavr" pitchFamily="2" charset="0"/>
              </a:rPr>
              <a:t> Tbilisi</a:t>
            </a:r>
          </a:p>
          <a:p>
            <a:r>
              <a:rPr lang="en-US" dirty="0" smtClean="0">
                <a:latin typeface="AcadMtavr" pitchFamily="2" charset="0"/>
              </a:rPr>
              <a:t>4 </a:t>
            </a:r>
            <a:r>
              <a:rPr lang="en-US" dirty="0" err="1" smtClean="0">
                <a:latin typeface="AcadMtavr" pitchFamily="2" charset="0"/>
              </a:rPr>
              <a:t>noemberi</a:t>
            </a:r>
            <a:r>
              <a:rPr lang="en-US" dirty="0" smtClean="0">
                <a:latin typeface="AcadMtavr" pitchFamily="2" charset="0"/>
              </a:rPr>
              <a:t> Tbilisi</a:t>
            </a:r>
          </a:p>
          <a:p>
            <a:pPr>
              <a:buNone/>
            </a:pPr>
            <a:r>
              <a:rPr lang="en-US" dirty="0" smtClean="0">
                <a:latin typeface="AcadMtavr" pitchFamily="2" charset="0"/>
              </a:rPr>
              <a:t>                   2010 </a:t>
            </a:r>
            <a:r>
              <a:rPr lang="en-US" dirty="0" err="1" smtClean="0">
                <a:latin typeface="AcadMtavr" pitchFamily="2" charset="0"/>
              </a:rPr>
              <a:t>weli</a:t>
            </a:r>
            <a:r>
              <a:rPr lang="en-US" dirty="0" smtClean="0">
                <a:latin typeface="AcadMtavr" pitchFamily="2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057400"/>
            <a:ext cx="8001000" cy="254476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>
              <a:latin typeface="AcadMtavr" pitchFamily="2" charset="0"/>
            </a:endParaRPr>
          </a:p>
          <a:p>
            <a:r>
              <a:rPr lang="en-US" dirty="0" smtClean="0">
                <a:latin typeface="AcadMtavr" pitchFamily="2" charset="0"/>
              </a:rPr>
              <a:t>“</a:t>
            </a:r>
            <a:r>
              <a:rPr lang="en-US" dirty="0" err="1" smtClean="0">
                <a:latin typeface="AcadMtavr" pitchFamily="2" charset="0"/>
              </a:rPr>
              <a:t>saqarTveloSi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bavSvTa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mozardTa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fizikuri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ganaTlebisa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da</a:t>
            </a:r>
            <a:r>
              <a:rPr lang="en-US" dirty="0" smtClean="0">
                <a:latin typeface="AcadMtavr" pitchFamily="2" charset="0"/>
              </a:rPr>
              <a:t>  </a:t>
            </a:r>
            <a:r>
              <a:rPr lang="en-US" dirty="0" err="1" smtClean="0">
                <a:latin typeface="AcadMtavr" pitchFamily="2" charset="0"/>
              </a:rPr>
              <a:t>sportSi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maTi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masobrivi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Cabmis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erTiani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erovnuli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strategiisa</a:t>
            </a:r>
            <a:r>
              <a:rPr lang="en-US" dirty="0" smtClean="0">
                <a:latin typeface="AcadMtavr" pitchFamily="2" charset="0"/>
              </a:rPr>
              <a:t>  </a:t>
            </a:r>
            <a:r>
              <a:rPr lang="en-US" dirty="0" err="1" smtClean="0">
                <a:latin typeface="AcadMtavr" pitchFamily="2" charset="0"/>
              </a:rPr>
              <a:t>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samoqmedo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gegmis</a:t>
            </a:r>
            <a:r>
              <a:rPr lang="en-US" dirty="0" smtClean="0">
                <a:latin typeface="AcadMtavr" pitchFamily="2" charset="0"/>
              </a:rPr>
              <a:t>    </a:t>
            </a:r>
            <a:r>
              <a:rPr lang="en-US" dirty="0" err="1" smtClean="0">
                <a:latin typeface="AcadMtavr" pitchFamily="2" charset="0"/>
              </a:rPr>
              <a:t>SemuSaveba</a:t>
            </a:r>
            <a:r>
              <a:rPr lang="en-US" dirty="0" smtClean="0">
                <a:latin typeface="AcadMtavr" pitchFamily="2" charset="0"/>
              </a:rPr>
              <a:t>” </a:t>
            </a:r>
          </a:p>
          <a:p>
            <a:pPr>
              <a:buNone/>
            </a:pPr>
            <a:r>
              <a:rPr lang="en-US" dirty="0" smtClean="0">
                <a:latin typeface="AcadMtavr" pitchFamily="2" charset="0"/>
              </a:rPr>
              <a:t>     </a:t>
            </a:r>
            <a:r>
              <a:rPr lang="en-US" dirty="0" err="1" smtClean="0">
                <a:latin typeface="AcadMtavr" pitchFamily="2" charset="0"/>
              </a:rPr>
              <a:t>aqtiuri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ganxilva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misi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miReba</a:t>
            </a:r>
            <a:endParaRPr lang="en-US" dirty="0">
              <a:latin typeface="AcadMtavr" pitchFamily="2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562600"/>
            <a:ext cx="5105400" cy="97948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3-4 </a:t>
            </a:r>
            <a:r>
              <a:rPr lang="en-US" dirty="0" err="1" smtClean="0">
                <a:latin typeface="AcadMtavr" pitchFamily="2" charset="0"/>
              </a:rPr>
              <a:t>dekemberi</a:t>
            </a:r>
            <a:r>
              <a:rPr lang="en-US" dirty="0" smtClean="0">
                <a:latin typeface="AcadMtavr" pitchFamily="2" charset="0"/>
              </a:rPr>
              <a:t>, </a:t>
            </a:r>
            <a:r>
              <a:rPr lang="en-US" dirty="0" err="1" smtClean="0">
                <a:latin typeface="AcadMtavr" pitchFamily="2" charset="0"/>
              </a:rPr>
              <a:t>Tssu</a:t>
            </a:r>
            <a:r>
              <a:rPr lang="en-US" dirty="0" smtClean="0">
                <a:latin typeface="AcadMtavr" pitchFamily="2" charset="0"/>
              </a:rPr>
              <a:t> Tbilisi</a:t>
            </a:r>
          </a:p>
          <a:p>
            <a:r>
              <a:rPr lang="en-US" dirty="0" smtClean="0"/>
              <a:t>                      2010</a:t>
            </a:r>
          </a:p>
          <a:p>
            <a:r>
              <a:rPr lang="en-US" dirty="0" smtClean="0"/>
              <a:t>3-4 December, TSMU Tbilisi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V="1">
            <a:off x="990600" y="3810000"/>
            <a:ext cx="1066799" cy="7620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2037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281363" y="1290637"/>
            <a:ext cx="28098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2400" y="6857998"/>
            <a:ext cx="4040188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1" name="Picture 7" descr="logo-eng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8915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 flipV="1">
            <a:off x="6934200" y="3505200"/>
            <a:ext cx="1143000" cy="3810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819400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223962" y="3043238"/>
            <a:ext cx="847725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dirty="0" err="1" smtClean="0">
                <a:latin typeface="AcadMtavr" pitchFamily="2" charset="0"/>
              </a:rPr>
              <a:t>Pproeqtis</a:t>
            </a:r>
            <a:r>
              <a:rPr lang="en-US" sz="4000" dirty="0" smtClean="0">
                <a:latin typeface="AcadMtavr" pitchFamily="2" charset="0"/>
              </a:rPr>
              <a:t> </a:t>
            </a:r>
            <a:r>
              <a:rPr lang="en-US" sz="4000" dirty="0" err="1" smtClean="0">
                <a:latin typeface="AcadMtavr" pitchFamily="2" charset="0"/>
              </a:rPr>
              <a:t>umniSvnelovanesi</a:t>
            </a:r>
            <a:r>
              <a:rPr lang="en-US" sz="4000" dirty="0" smtClean="0">
                <a:latin typeface="AcadMtavr" pitchFamily="2" charset="0"/>
              </a:rPr>
              <a:t> </a:t>
            </a:r>
            <a:r>
              <a:rPr lang="en-US" sz="4000" dirty="0" err="1" smtClean="0">
                <a:latin typeface="AcadMtavr" pitchFamily="2" charset="0"/>
              </a:rPr>
              <a:t>monapovaria</a:t>
            </a:r>
            <a:endParaRPr lang="en-US" sz="4000" dirty="0">
              <a:latin typeface="AcadMtavr" pitchFamily="2" charset="0"/>
            </a:endParaRPr>
          </a:p>
        </p:txBody>
      </p:sp>
      <p:sp>
        <p:nvSpPr>
          <p:cNvPr id="4" name="Rectangle 6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</a:t>
            </a: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2590800" y="1600200"/>
            <a:ext cx="3733800" cy="685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ganaTlebi</a:t>
            </a:r>
            <a:r>
              <a:rPr lang="en-US" sz="2400" kern="0" dirty="0" err="1" smtClean="0">
                <a:latin typeface="AcadMtavr" pitchFamily="2" charset="0"/>
              </a:rPr>
              <a:t>s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  </a:t>
            </a: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3200400"/>
            <a:ext cx="2590800" cy="838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jandacvis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  </a:t>
            </a: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5715000" y="3581400"/>
            <a:ext cx="3276600" cy="685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</a:t>
            </a:r>
            <a:r>
              <a:rPr lang="en-US" sz="2400" kern="0" dirty="0" err="1" smtClean="0">
                <a:latin typeface="AcadMtavr" pitchFamily="2" charset="0"/>
              </a:rPr>
              <a:t>sportis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  </a:t>
            </a: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2057400" y="2057400"/>
            <a:ext cx="4648200" cy="2133600"/>
          </a:xfrm>
          <a:prstGeom prst="triangle">
            <a:avLst>
              <a:gd name="adj" fmla="val 494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152400" y="4419600"/>
            <a:ext cx="8458200" cy="1295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saministroTa</a:t>
            </a:r>
            <a:endParaRPr lang="en-US" sz="2400" kern="0" dirty="0" smtClean="0">
              <a:effectLst/>
              <a:latin typeface="AcadMtavr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 smtClean="0">
                <a:effectLst/>
                <a:latin typeface="AcadMtavr" pitchFamily="2" charset="0"/>
              </a:rPr>
              <a:t>  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proeqtSi</a:t>
            </a:r>
            <a:r>
              <a:rPr lang="en-US" sz="2400" kern="0" dirty="0" smtClean="0">
                <a:effectLst/>
                <a:latin typeface="AcadMtavr" pitchFamily="2" charset="0"/>
              </a:rPr>
              <a:t> </a:t>
            </a:r>
            <a:r>
              <a:rPr lang="en-US" sz="2400" kern="0" dirty="0" err="1" smtClean="0">
                <a:effectLst/>
                <a:latin typeface="AcadMtavr" pitchFamily="2" charset="0"/>
              </a:rPr>
              <a:t>erToblivi</a:t>
            </a:r>
            <a:r>
              <a:rPr lang="en-US" sz="2400" kern="0" dirty="0" smtClean="0">
                <a:effectLst/>
                <a:latin typeface="AcadMtavr" pitchFamily="2" charset="0"/>
              </a:rPr>
              <a:t> </a:t>
            </a:r>
            <a:r>
              <a:rPr lang="en-US" sz="2400" kern="0" dirty="0" err="1" smtClean="0">
                <a:effectLst/>
                <a:latin typeface="AcadMtavr" pitchFamily="2" charset="0"/>
              </a:rPr>
              <a:t>monawileobis</a:t>
            </a:r>
            <a:r>
              <a:rPr lang="en-US" sz="2400" kern="0" dirty="0" smtClean="0">
                <a:effectLst/>
                <a:latin typeface="AcadMtavr" pitchFamily="2" charset="0"/>
              </a:rPr>
              <a:t>  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aucileblobis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</a:t>
            </a:r>
            <a:r>
              <a:rPr lang="en-US" sz="2400" kern="0" dirty="0" smtClean="0">
                <a:effectLst/>
                <a:latin typeface="AcadMtavr" pitchFamily="2" charset="0"/>
              </a:rPr>
              <a:t> </a:t>
            </a:r>
            <a:r>
              <a:rPr lang="en-US" sz="2400" kern="0" dirty="0" err="1" smtClean="0">
                <a:effectLst/>
                <a:latin typeface="AcadMtavr" pitchFamily="2" charset="0"/>
              </a:rPr>
              <a:t>aRiareba</a:t>
            </a:r>
            <a:r>
              <a:rPr lang="en-US" sz="2400" kern="0" dirty="0" smtClean="0">
                <a:effectLst/>
                <a:latin typeface="AcadMtavr" pitchFamily="2" charset="0"/>
              </a:rPr>
              <a:t>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da</a:t>
            </a:r>
            <a:r>
              <a:rPr lang="en-US" sz="2400" kern="0" dirty="0" smtClean="0">
                <a:effectLst/>
                <a:latin typeface="AcadMtavr" pitchFamily="2" charset="0"/>
              </a:rPr>
              <a:t>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miRweva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   </a:t>
            </a: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1066800" y="1676400"/>
            <a:ext cx="6858000" cy="426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7200" kern="0" dirty="0">
                <a:effectLst/>
                <a:latin typeface="+mn-lt"/>
                <a:cs typeface="+mn-cs"/>
              </a:rPr>
              <a:t>        </a:t>
            </a:r>
            <a:r>
              <a:rPr lang="en-US" sz="7200" kern="0" dirty="0" err="1" smtClean="0">
                <a:latin typeface="AcadMtavr" pitchFamily="2" charset="0"/>
                <a:cs typeface="+mn-cs"/>
              </a:rPr>
              <a:t>aqedan</a:t>
            </a:r>
            <a:r>
              <a:rPr lang="en-US" sz="7200" kern="0" dirty="0" smtClean="0">
                <a:latin typeface="AcadMtavr" pitchFamily="2" charset="0"/>
                <a:cs typeface="+mn-cs"/>
              </a:rPr>
              <a:t> </a:t>
            </a:r>
            <a:r>
              <a:rPr lang="en-US" sz="7200" kern="0" dirty="0" err="1" smtClean="0">
                <a:latin typeface="AcadMtavr" pitchFamily="2" charset="0"/>
                <a:cs typeface="+mn-cs"/>
              </a:rPr>
              <a:t>gamomdinare</a:t>
            </a:r>
            <a:r>
              <a:rPr lang="en-US" sz="7200" kern="0" dirty="0" smtClean="0">
                <a:effectLst/>
                <a:latin typeface="+mn-lt"/>
                <a:cs typeface="+mn-cs"/>
              </a:rPr>
              <a:t>                             </a:t>
            </a:r>
            <a:endParaRPr lang="en-US" sz="72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1800" dirty="0" smtClean="0">
                <a:latin typeface="AcadMtavr" pitchFamily="2" charset="0"/>
              </a:rPr>
              <a:t/>
            </a:r>
            <a:br>
              <a:rPr lang="en-US" sz="1800" dirty="0" smtClean="0">
                <a:latin typeface="AcadMtavr" pitchFamily="2" charset="0"/>
              </a:rPr>
            </a:br>
            <a:r>
              <a:rPr lang="en-US" sz="3100" dirty="0" err="1" smtClean="0">
                <a:latin typeface="AcadMtavr" pitchFamily="2" charset="0"/>
              </a:rPr>
              <a:t>Jgufis</a:t>
            </a:r>
            <a:r>
              <a:rPr lang="en-US" sz="3100" dirty="0" smtClean="0">
                <a:latin typeface="AcadMtavr" pitchFamily="2" charset="0"/>
              </a:rPr>
              <a:t> </a:t>
            </a:r>
            <a:r>
              <a:rPr lang="en-US" sz="3100" dirty="0" err="1" smtClean="0">
                <a:latin typeface="AcadMtavr" pitchFamily="2" charset="0"/>
              </a:rPr>
              <a:t>muSaobis</a:t>
            </a:r>
            <a:r>
              <a:rPr lang="en-US" sz="3100" dirty="0" smtClean="0">
                <a:latin typeface="AcadMtavr" pitchFamily="2" charset="0"/>
              </a:rPr>
              <a:t> </a:t>
            </a:r>
            <a:r>
              <a:rPr lang="en-US" sz="3100" dirty="0" err="1" smtClean="0">
                <a:latin typeface="AcadMtavr" pitchFamily="2" charset="0"/>
              </a:rPr>
              <a:t>arsia</a:t>
            </a:r>
            <a:r>
              <a:rPr lang="en-US" sz="1800" dirty="0" smtClean="0">
                <a:latin typeface="AcadMtavr" pitchFamily="2" charset="0"/>
              </a:rPr>
              <a:t>:</a:t>
            </a:r>
            <a:br>
              <a:rPr lang="en-US" sz="1800" dirty="0" smtClean="0">
                <a:latin typeface="AcadMtavr" pitchFamily="2" charset="0"/>
              </a:rPr>
            </a:br>
            <a:r>
              <a:rPr lang="en-US" sz="1800" dirty="0" smtClean="0">
                <a:latin typeface="AcadMtavr" pitchFamily="2" charset="0"/>
              </a:rPr>
              <a:t>1.skolaSi </a:t>
            </a:r>
            <a:r>
              <a:rPr lang="en-US" sz="1800" dirty="0" err="1" smtClean="0">
                <a:latin typeface="AcadMtavr" pitchFamily="2" charset="0"/>
              </a:rPr>
              <a:t>saeqimo</a:t>
            </a:r>
            <a:r>
              <a:rPr lang="en-US" sz="1800" dirty="0" smtClean="0">
                <a:latin typeface="AcadMtavr" pitchFamily="2" charset="0"/>
              </a:rPr>
              <a:t> </a:t>
            </a:r>
            <a:r>
              <a:rPr lang="en-US" sz="1800" dirty="0" err="1" smtClean="0">
                <a:latin typeface="AcadMtavr" pitchFamily="2" charset="0"/>
              </a:rPr>
              <a:t>strategiis</a:t>
            </a:r>
            <a:r>
              <a:rPr lang="en-US" sz="1800" dirty="0" smtClean="0">
                <a:latin typeface="AcadMtavr" pitchFamily="2" charset="0"/>
              </a:rPr>
              <a:t> </a:t>
            </a:r>
            <a:r>
              <a:rPr lang="en-US" sz="1800" dirty="0" err="1" smtClean="0">
                <a:latin typeface="AcadMtavr" pitchFamily="2" charset="0"/>
              </a:rPr>
              <a:t>Sesrulebis</a:t>
            </a:r>
            <a:r>
              <a:rPr lang="en-US" sz="1800" dirty="0" smtClean="0">
                <a:latin typeface="AcadMtavr" pitchFamily="2" charset="0"/>
              </a:rPr>
              <a:t> </a:t>
            </a:r>
            <a:r>
              <a:rPr lang="en-US" sz="1800" dirty="0" err="1" smtClean="0">
                <a:latin typeface="AcadMtavr" pitchFamily="2" charset="0"/>
              </a:rPr>
              <a:t>konkretuli</a:t>
            </a:r>
            <a:r>
              <a:rPr lang="en-US" sz="1800" dirty="0" smtClean="0">
                <a:latin typeface="AcadMtavr" pitchFamily="2" charset="0"/>
              </a:rPr>
              <a:t> </a:t>
            </a:r>
            <a:r>
              <a:rPr lang="en-US" sz="1800" dirty="0" err="1" smtClean="0">
                <a:latin typeface="AcadMtavr" pitchFamily="2" charset="0"/>
              </a:rPr>
              <a:t>winadadebebi</a:t>
            </a:r>
            <a:r>
              <a:rPr lang="en-US" sz="1800" dirty="0" smtClean="0">
                <a:latin typeface="AcadMtavr" pitchFamily="2" charset="0"/>
              </a:rPr>
              <a:t/>
            </a:r>
            <a:br>
              <a:rPr lang="en-US" sz="1800" dirty="0" smtClean="0">
                <a:latin typeface="AcadMtavr" pitchFamily="2" charset="0"/>
              </a:rPr>
            </a:br>
            <a:r>
              <a:rPr lang="en-US" sz="1800" dirty="0" smtClean="0">
                <a:latin typeface="AcadMtavr" pitchFamily="2" charset="0"/>
              </a:rPr>
              <a:t>2.debulebebis </a:t>
            </a:r>
            <a:r>
              <a:rPr lang="en-US" sz="1800" dirty="0" err="1" smtClean="0">
                <a:latin typeface="AcadMtavr" pitchFamily="2" charset="0"/>
              </a:rPr>
              <a:t>SemuSaveba</a:t>
            </a:r>
            <a:r>
              <a:rPr lang="en-US" sz="1800" dirty="0" smtClean="0">
                <a:latin typeface="AcadMtavr" pitchFamily="2" charset="0"/>
              </a:rPr>
              <a:t> </a:t>
            </a:r>
            <a:r>
              <a:rPr lang="en-US" sz="1800" dirty="0" err="1" smtClean="0">
                <a:latin typeface="AcadMtavr" pitchFamily="2" charset="0"/>
              </a:rPr>
              <a:t>saeqimo</a:t>
            </a:r>
            <a:r>
              <a:rPr lang="en-US" sz="1800" dirty="0" smtClean="0">
                <a:latin typeface="AcadMtavr" pitchFamily="2" charset="0"/>
              </a:rPr>
              <a:t> </a:t>
            </a:r>
            <a:r>
              <a:rPr lang="en-US" sz="1800" dirty="0" err="1" smtClean="0">
                <a:latin typeface="AcadMtavr" pitchFamily="2" charset="0"/>
              </a:rPr>
              <a:t>saqmianobaTa</a:t>
            </a:r>
            <a:r>
              <a:rPr lang="en-US" sz="1800" dirty="0" smtClean="0">
                <a:latin typeface="AcadMtavr" pitchFamily="2" charset="0"/>
              </a:rPr>
              <a:t> </a:t>
            </a:r>
            <a:r>
              <a:rPr lang="en-US" sz="1800" dirty="0" err="1" smtClean="0">
                <a:latin typeface="AcadMtavr" pitchFamily="2" charset="0"/>
              </a:rPr>
              <a:t>Sesasruleblad</a:t>
            </a:r>
            <a:r>
              <a:rPr lang="en-US" sz="1800" dirty="0" smtClean="0">
                <a:latin typeface="AcadMtavr" pitchFamily="2" charset="0"/>
              </a:rPr>
              <a:t/>
            </a:r>
            <a:br>
              <a:rPr lang="en-US" sz="1800" dirty="0" smtClean="0">
                <a:latin typeface="AcadMtavr" pitchFamily="2" charset="0"/>
              </a:rPr>
            </a:br>
            <a:endParaRPr lang="en-US" sz="1800" dirty="0">
              <a:latin typeface="AcadMtav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562600"/>
          </a:xfrm>
        </p:spPr>
        <p:txBody>
          <a:bodyPr/>
          <a:lstStyle/>
          <a:p>
            <a:pPr algn="just">
              <a:buNone/>
            </a:pPr>
            <a:endParaRPr lang="en-US" dirty="0" smtClean="0"/>
          </a:p>
          <a:p>
            <a:pPr algn="just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09600" y="1219200"/>
            <a:ext cx="2438400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477000" y="1219200"/>
            <a:ext cx="18288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33800" y="1219200"/>
            <a:ext cx="19812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orizontal Scroll 6"/>
          <p:cNvSpPr/>
          <p:nvPr/>
        </p:nvSpPr>
        <p:spPr>
          <a:xfrm>
            <a:off x="304800" y="2209800"/>
            <a:ext cx="2971800" cy="3505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Vertical Scroll 7"/>
          <p:cNvSpPr/>
          <p:nvPr/>
        </p:nvSpPr>
        <p:spPr>
          <a:xfrm>
            <a:off x="3352800" y="2133600"/>
            <a:ext cx="2743200" cy="2819400"/>
          </a:xfrm>
          <a:prstGeom prst="verticalScroll">
            <a:avLst>
              <a:gd name="adj" fmla="val 15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rved Down Ribbon 8"/>
          <p:cNvSpPr/>
          <p:nvPr/>
        </p:nvSpPr>
        <p:spPr>
          <a:xfrm>
            <a:off x="5791200" y="2895600"/>
            <a:ext cx="3352800" cy="2895600"/>
          </a:xfrm>
          <a:prstGeom prst="ellipseRibbon">
            <a:avLst>
              <a:gd name="adj1" fmla="val 27149"/>
              <a:gd name="adj2" fmla="val 50000"/>
              <a:gd name="adj3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90600" y="1905000"/>
            <a:ext cx="17526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lackoak Std" pitchFamily="50" charset="0"/>
                <a:cs typeface="Arial" pitchFamily="34" charset="0"/>
              </a:rPr>
              <a:t> </a:t>
            </a:r>
            <a:r>
              <a:rPr lang="en-US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ackoak Std" pitchFamily="50" charset="0"/>
                <a:cs typeface="Arial" pitchFamily="34" charset="0"/>
              </a:rPr>
              <a:t>M E D</a:t>
            </a:r>
            <a:endParaRPr kumimoji="0" lang="en-US" sz="16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lackoak Std" pitchFamily="50" charset="0"/>
              <a:cs typeface="Arial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3124200"/>
            <a:ext cx="3352800" cy="2057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1.saeqimo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kabinetis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struqturis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gansazRvra</a:t>
            </a:r>
            <a:endParaRPr lang="en-US" sz="1600" b="1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2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.gzamkvlevaTa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Seqmna</a:t>
            </a:r>
            <a:endParaRPr lang="en-US" sz="1600" b="1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3.specialistTa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gadamzadebisa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da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momzadebis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uSuolo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Sesruleba</a:t>
            </a:r>
            <a:endParaRPr kumimoji="0" lang="en-US" sz="1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baseline="0" dirty="0" smtClean="0">
                <a:latin typeface="AcadNusx" pitchFamily="2" charset="0"/>
                <a:cs typeface="Arial" pitchFamily="34" charset="0"/>
              </a:rPr>
              <a:t>4.saeqimo </a:t>
            </a:r>
            <a:r>
              <a:rPr lang="en-US" sz="1600" b="1" baseline="0" dirty="0" err="1" smtClean="0">
                <a:latin typeface="AcadNusx" pitchFamily="2" charset="0"/>
                <a:cs typeface="Arial" pitchFamily="34" charset="0"/>
              </a:rPr>
              <a:t>saqmianobis</a:t>
            </a:r>
            <a:r>
              <a:rPr lang="en-US" sz="1600" b="1" baseline="0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baseline="0" dirty="0" err="1" smtClean="0">
                <a:latin typeface="AcadNusx" pitchFamily="2" charset="0"/>
                <a:cs typeface="Arial" pitchFamily="34" charset="0"/>
              </a:rPr>
              <a:t>monitoringi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505200" y="2667000"/>
            <a:ext cx="21336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s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pecialistebis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moTxovnis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gansazRvra</a:t>
            </a:r>
            <a:endParaRPr kumimoji="0" lang="en-US" sz="1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-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sportis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eqimebi</a:t>
            </a:r>
            <a:endParaRPr kumimoji="0" lang="en-US" sz="1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baseline="0" dirty="0" smtClean="0">
                <a:latin typeface="AcadNusx" pitchFamily="2" charset="0"/>
                <a:cs typeface="Arial" pitchFamily="34" charset="0"/>
              </a:rPr>
              <a:t>-</a:t>
            </a:r>
            <a:r>
              <a:rPr lang="en-US" sz="1600" b="1" baseline="0" dirty="0" err="1" smtClean="0">
                <a:latin typeface="AcadNusx" pitchFamily="2" charset="0"/>
                <a:cs typeface="Arial" pitchFamily="34" charset="0"/>
              </a:rPr>
              <a:t>fizioTerapevtebi</a:t>
            </a:r>
            <a:endParaRPr lang="en-US" sz="1600" b="1" baseline="0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baseline="0" dirty="0" smtClean="0">
                <a:latin typeface="AcadNusx" pitchFamily="2" charset="0"/>
                <a:cs typeface="Arial" pitchFamily="34" charset="0"/>
              </a:rPr>
              <a:t>-</a:t>
            </a:r>
            <a:r>
              <a:rPr lang="en-US" sz="1600" b="1" baseline="0" dirty="0" err="1" smtClean="0">
                <a:latin typeface="AcadNusx" pitchFamily="2" charset="0"/>
                <a:cs typeface="Arial" pitchFamily="34" charset="0"/>
              </a:rPr>
              <a:t>meTodistebi</a:t>
            </a:r>
            <a:endParaRPr lang="en-US" sz="1600" b="1" baseline="0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baseline="0" dirty="0" err="1" smtClean="0">
                <a:latin typeface="AcadNusx" pitchFamily="2" charset="0"/>
                <a:cs typeface="Arial" pitchFamily="34" charset="0"/>
              </a:rPr>
              <a:t>Dda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a. S.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352800" y="1600200"/>
            <a:ext cx="2576512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lackoak Std" pitchFamily="50" charset="0"/>
                <a:cs typeface="Arial" pitchFamily="34" charset="0"/>
              </a:rPr>
              <a:t> S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lackoak Std" pitchFamily="50" charset="0"/>
                <a:cs typeface="Arial" pitchFamily="34" charset="0"/>
              </a:rPr>
              <a:t> P O R T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lackoak Std" pitchFamily="50" charset="0"/>
              <a:cs typeface="Arial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553200" y="1828800"/>
            <a:ext cx="16002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lackoak Std" pitchFamily="50" charset="0"/>
                <a:cs typeface="Arial" pitchFamily="34" charset="0"/>
              </a:rPr>
              <a:t> </a:t>
            </a:r>
            <a:r>
              <a:rPr kumimoji="0" lang="en-US" sz="16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ackoak Std" pitchFamily="50" charset="0"/>
                <a:cs typeface="Arial" pitchFamily="34" charset="0"/>
              </a:rPr>
              <a:t>E D U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48400" y="3810000"/>
            <a:ext cx="23622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1.specialistTa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gadamzadebisa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da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momzadebis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uSuolo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srategiis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Seqmna</a:t>
            </a:r>
            <a:endParaRPr lang="en-US" sz="1600" b="1" dirty="0" smtClean="0">
              <a:latin typeface="AcadNusx" pitchFamily="2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2skolebsa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da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baga-baRebSi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saeqimo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saqmianobis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aRdgena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143000" y="5791200"/>
            <a:ext cx="7086600" cy="8239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3.proeqtSi 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erToblivi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Cabmis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aucileblobiT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gamowveuli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erTiani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mmarTvelobiTi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sainiciativo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jgufis</a:t>
            </a:r>
            <a:r>
              <a:rPr lang="en-US" sz="1600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cadNusx" pitchFamily="2" charset="0"/>
                <a:cs typeface="Arial" pitchFamily="34" charset="0"/>
              </a:rPr>
              <a:t>Seqmna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5791200" y="48768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267200" y="48768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2438400" y="48768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>
                <a:latin typeface="AcadMtavr" pitchFamily="2" charset="0"/>
              </a:rPr>
              <a:t>Uunda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SevTanxmdeT,rom</a:t>
            </a:r>
            <a:endParaRPr lang="en-US" dirty="0">
              <a:latin typeface="AcadMtav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562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 smtClean="0">
                <a:latin typeface="AcadNusx"/>
                <a:ea typeface="Times New Roman"/>
                <a:cs typeface="Times New Roman"/>
              </a:rPr>
              <a:t> 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sul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sxvadasxvaa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da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sxvadasxvagvar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midgomas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moiTxovs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:</a:t>
            </a:r>
            <a:endParaRPr lang="en-US" sz="4400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                        a)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fizaRzrda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(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baga-baRebsa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da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skolebSi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)</a:t>
            </a:r>
            <a:endParaRPr lang="en-US" sz="4400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                        b)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sportuli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TamaSebi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(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baga-baRebsa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,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skolebSi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 –    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individualuri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,  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jgufuri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,   </a:t>
            </a:r>
            <a:r>
              <a:rPr lang="en-US" sz="4400" dirty="0" err="1" smtClean="0">
                <a:latin typeface="AcadNusx"/>
                <a:ea typeface="Times New Roman"/>
                <a:cs typeface="Times New Roman"/>
              </a:rPr>
              <a:t>masobrivi</a:t>
            </a: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)</a:t>
            </a:r>
            <a:endParaRPr lang="en-US" sz="4400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400" dirty="0" smtClean="0">
                <a:latin typeface="AcadNusx"/>
                <a:ea typeface="Times New Roman"/>
                <a:cs typeface="Times New Roman"/>
              </a:rPr>
              <a:t>                        </a:t>
            </a:r>
            <a:r>
              <a:rPr lang="it-IT" sz="4400" dirty="0" smtClean="0">
                <a:latin typeface="AcadNusx"/>
                <a:ea typeface="Times New Roman"/>
                <a:cs typeface="Times New Roman"/>
              </a:rPr>
              <a:t>g)sportuli medicina( aramarto sportsmenebisaTvis)</a:t>
            </a:r>
            <a:endParaRPr lang="en-US" sz="4400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4400" dirty="0" smtClean="0">
                <a:latin typeface="AcadNusx"/>
                <a:ea typeface="Times New Roman"/>
                <a:cs typeface="Times New Roman"/>
              </a:rPr>
              <a:t>                        </a:t>
            </a:r>
            <a:r>
              <a:rPr lang="pt-BR" sz="4400" dirty="0" smtClean="0">
                <a:latin typeface="AcadNusx"/>
                <a:ea typeface="Times New Roman"/>
                <a:cs typeface="Times New Roman"/>
              </a:rPr>
              <a:t>d)samkurnalo fizkultura da a.S</a:t>
            </a:r>
            <a:endParaRPr lang="en-US" sz="4400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4400" b="1" dirty="0" smtClean="0">
                <a:latin typeface="AcadNusx"/>
                <a:ea typeface="Times New Roman"/>
                <a:cs typeface="Times New Roman"/>
              </a:rPr>
              <a:t>maT Yyvelas ki sWirdebaT saeqimo kontroli (sxvadasxva saxelmwifoSi</a:t>
            </a:r>
            <a:r>
              <a:rPr lang="pt-BR" sz="4400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pt-BR" sz="4400" b="1" dirty="0" smtClean="0">
                <a:latin typeface="AcadNusx"/>
                <a:ea typeface="Times New Roman"/>
                <a:cs typeface="Times New Roman"/>
              </a:rPr>
              <a:t>igi sxvadasxvagvaria –inglisSi, safrangeTSi, germaniaSi,a.S.S.-Si da a. S)</a:t>
            </a:r>
            <a:endParaRPr lang="en-US" sz="4400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4400" dirty="0" smtClean="0">
                <a:latin typeface="AcadNusx"/>
                <a:ea typeface="Times New Roman"/>
                <a:cs typeface="Times New Roman"/>
              </a:rPr>
              <a:t> </a:t>
            </a:r>
            <a:endParaRPr lang="en-US" sz="4400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it-IT" sz="4400" dirty="0" smtClean="0">
                <a:latin typeface="AcadNusx"/>
                <a:ea typeface="Times New Roman"/>
                <a:cs typeface="Times New Roman"/>
              </a:rPr>
              <a:t>     SemoviRoT axali terminebi prevenciul medicinaSi:</a:t>
            </a:r>
            <a:endParaRPr lang="en-US" sz="4400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4400" dirty="0" smtClean="0">
                <a:latin typeface="AcadNusx"/>
                <a:ea typeface="Times New Roman"/>
                <a:cs typeface="Times New Roman"/>
              </a:rPr>
              <a:t>                         a)bavSvTa da mozardTa fitne(anu samkurnalo da preventuli)vinaidan dResdReobiT didi problemaa adinamia amitom uecari datvirTva sakmao riskia ,romelic  Zlier meTvalyureobas da Taviseburebebs moiTxovs.</a:t>
            </a:r>
            <a:endParaRPr lang="en-US" sz="4400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4400" dirty="0" smtClean="0">
                <a:latin typeface="AcadNusx"/>
                <a:ea typeface="Times New Roman"/>
                <a:cs typeface="Times New Roman"/>
              </a:rPr>
              <a:t>                         </a:t>
            </a:r>
            <a:r>
              <a:rPr lang="pt-BR" sz="4400" dirty="0" smtClean="0">
                <a:latin typeface="AcadNusx"/>
                <a:ea typeface="Times New Roman"/>
                <a:cs typeface="Times New Roman"/>
              </a:rPr>
              <a:t>b)preventuli fizkultura(anu fizaRzrda</a:t>
            </a:r>
            <a:r>
              <a:rPr lang="pt-BR" dirty="0" smtClean="0">
                <a:latin typeface="AcadNusx"/>
                <a:ea typeface="Times New Roman"/>
                <a:cs typeface="Times New Roman"/>
              </a:rPr>
              <a:t>)</a:t>
            </a:r>
            <a:endParaRPr lang="en-US" dirty="0"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1143000" y="609600"/>
            <a:ext cx="7010400" cy="548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7200" kern="0" dirty="0">
                <a:effectLst/>
                <a:latin typeface="+mn-lt"/>
                <a:cs typeface="+mn-cs"/>
              </a:rPr>
              <a:t>        </a:t>
            </a:r>
            <a:r>
              <a:rPr lang="en-US" sz="7200" kern="0" dirty="0" err="1" smtClean="0">
                <a:latin typeface="AcadMtavr" pitchFamily="2" charset="0"/>
              </a:rPr>
              <a:t>maSasadame</a:t>
            </a:r>
            <a:r>
              <a:rPr lang="en-US" sz="7200" kern="0" dirty="0" smtClean="0">
                <a:latin typeface="AcadMtavr" pitchFamily="2" charset="0"/>
              </a:rPr>
              <a:t>,    </a:t>
            </a:r>
            <a:r>
              <a:rPr lang="en-US" sz="7200" kern="0" dirty="0" err="1" smtClean="0">
                <a:latin typeface="AcadMtavr" pitchFamily="2" charset="0"/>
                <a:cs typeface="+mn-cs"/>
              </a:rPr>
              <a:t>aqedan</a:t>
            </a:r>
            <a:r>
              <a:rPr lang="en-US" sz="7200" kern="0" dirty="0" smtClean="0">
                <a:latin typeface="AcadMtavr" pitchFamily="2" charset="0"/>
                <a:cs typeface="+mn-cs"/>
              </a:rPr>
              <a:t> </a:t>
            </a:r>
            <a:r>
              <a:rPr lang="en-US" sz="7200" kern="0" dirty="0" err="1" smtClean="0">
                <a:latin typeface="AcadMtavr" pitchFamily="2" charset="0"/>
                <a:cs typeface="+mn-cs"/>
              </a:rPr>
              <a:t>gamomdinare</a:t>
            </a:r>
            <a:r>
              <a:rPr lang="en-US" sz="7200" kern="0" dirty="0" smtClean="0">
                <a:effectLst/>
                <a:latin typeface="+mn-lt"/>
                <a:cs typeface="+mn-cs"/>
              </a:rPr>
              <a:t>                             </a:t>
            </a:r>
            <a:endParaRPr lang="en-US" sz="72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skolis</a:t>
            </a:r>
            <a:r>
              <a:rPr lang="en-US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eqims</a:t>
            </a:r>
            <a:r>
              <a:rPr lang="en-US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moeTxoveba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486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200" b="1" dirty="0" err="1" smtClean="0">
                <a:latin typeface="AcadNusx"/>
                <a:ea typeface="Times New Roman"/>
                <a:cs typeface="Times New Roman"/>
              </a:rPr>
              <a:t>YYyuradReba</a:t>
            </a:r>
            <a:endParaRPr lang="en-US" sz="2200" b="1" dirty="0" smtClean="0">
              <a:latin typeface="AcadNusx"/>
              <a:ea typeface="Times New Roman"/>
              <a:cs typeface="Times New Roman"/>
            </a:endParaRPr>
          </a:p>
          <a:p>
            <a:pPr>
              <a:buNone/>
            </a:pPr>
            <a:r>
              <a:rPr lang="en-US" sz="2200" b="1" dirty="0" smtClean="0">
                <a:latin typeface="AcadNusx" pitchFamily="2" charset="0"/>
              </a:rPr>
              <a:t>1. </a:t>
            </a:r>
            <a:r>
              <a:rPr lang="en-US" sz="2200" b="1" dirty="0" err="1" smtClean="0">
                <a:latin typeface="AcadNusx" pitchFamily="2" charset="0"/>
              </a:rPr>
              <a:t>skolaSi</a:t>
            </a:r>
            <a:r>
              <a:rPr lang="en-US" sz="2200" b="1" dirty="0" smtClean="0">
                <a:latin typeface="AcadNusx" pitchFamily="2" charset="0"/>
              </a:rPr>
              <a:t> </a:t>
            </a:r>
            <a:r>
              <a:rPr lang="en-US" sz="2200" b="1" dirty="0" err="1" smtClean="0">
                <a:latin typeface="AcadNusx" pitchFamily="2" charset="0"/>
              </a:rPr>
              <a:t>bavSvTa</a:t>
            </a:r>
            <a:r>
              <a:rPr lang="en-US" sz="2200" b="1" dirty="0" smtClean="0">
                <a:latin typeface="AcadNusx" pitchFamily="2" charset="0"/>
              </a:rPr>
              <a:t> </a:t>
            </a:r>
            <a:r>
              <a:rPr lang="en-US" sz="2200" b="1" dirty="0" err="1" smtClean="0">
                <a:latin typeface="AcadNusx" pitchFamily="2" charset="0"/>
              </a:rPr>
              <a:t>da</a:t>
            </a:r>
            <a:r>
              <a:rPr lang="en-US" sz="2200" b="1" dirty="0" smtClean="0">
                <a:latin typeface="AcadNusx" pitchFamily="2" charset="0"/>
              </a:rPr>
              <a:t> </a:t>
            </a:r>
            <a:r>
              <a:rPr lang="en-US" sz="2200" b="1" dirty="0" err="1" smtClean="0">
                <a:latin typeface="AcadNusx" pitchFamily="2" charset="0"/>
              </a:rPr>
              <a:t>mozardTa</a:t>
            </a:r>
            <a:r>
              <a:rPr lang="en-US" sz="2200" b="1" dirty="0" smtClean="0">
                <a:latin typeface="AcadNusx" pitchFamily="2" charset="0"/>
              </a:rPr>
              <a:t> </a:t>
            </a:r>
            <a:r>
              <a:rPr lang="en-US" sz="2200" b="1" dirty="0" err="1" smtClean="0">
                <a:latin typeface="AcadNusx" pitchFamily="2" charset="0"/>
              </a:rPr>
              <a:t>higienaze</a:t>
            </a:r>
            <a:r>
              <a:rPr lang="en-US" sz="2200" b="1" dirty="0" smtClean="0">
                <a:latin typeface="AcadNusx" pitchFamily="2" charset="0"/>
              </a:rPr>
              <a:t> </a:t>
            </a:r>
            <a:r>
              <a:rPr lang="en-US" sz="2200" b="1" dirty="0" err="1" smtClean="0">
                <a:latin typeface="AcadNusx" pitchFamily="2" charset="0"/>
              </a:rPr>
              <a:t>zrunva</a:t>
            </a:r>
            <a:r>
              <a:rPr lang="en-US" sz="2200" b="1" dirty="0" smtClean="0">
                <a:latin typeface="AcadNusx" pitchFamily="2" charset="0"/>
              </a:rPr>
              <a:t> </a:t>
            </a:r>
            <a:r>
              <a:rPr lang="en-US" sz="2200" b="1" dirty="0" err="1" smtClean="0">
                <a:latin typeface="AcadNusx" pitchFamily="2" charset="0"/>
              </a:rPr>
              <a:t>kerZod</a:t>
            </a:r>
            <a:r>
              <a:rPr lang="en-US" sz="2200" b="1" dirty="0" smtClean="0">
                <a:latin typeface="AcadNusx" pitchFamily="2" charset="0"/>
              </a:rPr>
              <a:t>,</a:t>
            </a:r>
          </a:p>
          <a:p>
            <a:pPr lvl="0"/>
            <a:r>
              <a:rPr lang="en-US" sz="2200" dirty="0" err="1" smtClean="0">
                <a:latin typeface="AcadNusx" pitchFamily="2" charset="0"/>
              </a:rPr>
              <a:t>bavSvTa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da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mozardTa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fizikuri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ganviTarebis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dinamikaze</a:t>
            </a:r>
            <a:endParaRPr lang="en-US" sz="2200" dirty="0" smtClean="0">
              <a:latin typeface="AcadNusx" pitchFamily="2" charset="0"/>
            </a:endParaRPr>
          </a:p>
          <a:p>
            <a:pPr lvl="0"/>
            <a:r>
              <a:rPr lang="en-US" sz="2200" dirty="0" err="1" smtClean="0">
                <a:latin typeface="AcadNusx" pitchFamily="2" charset="0"/>
              </a:rPr>
              <a:t>saswavlo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procesis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higiena-reJimze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kontroli</a:t>
            </a:r>
            <a:r>
              <a:rPr lang="en-US" sz="2200" dirty="0" smtClean="0">
                <a:latin typeface="AcadNusx" pitchFamily="2" charset="0"/>
              </a:rPr>
              <a:t> (</a:t>
            </a:r>
            <a:r>
              <a:rPr lang="en-US" sz="2200" dirty="0" err="1" smtClean="0">
                <a:latin typeface="AcadNusx" pitchFamily="2" charset="0"/>
              </a:rPr>
              <a:t>gakveTilebis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raodenoba_xangrZlivoba</a:t>
            </a:r>
            <a:r>
              <a:rPr lang="en-US" sz="2200" dirty="0" smtClean="0">
                <a:latin typeface="AcadNusx" pitchFamily="2" charset="0"/>
              </a:rPr>
              <a:t>, </a:t>
            </a:r>
            <a:r>
              <a:rPr lang="en-US" sz="2200" dirty="0" err="1" smtClean="0">
                <a:latin typeface="AcadNusx" pitchFamily="2" charset="0"/>
              </a:rPr>
              <a:t>dasvenebebi</a:t>
            </a:r>
            <a:r>
              <a:rPr lang="en-US" sz="2200" dirty="0" smtClean="0">
                <a:latin typeface="AcadNusx" pitchFamily="2" charset="0"/>
              </a:rPr>
              <a:t>, </a:t>
            </a:r>
            <a:r>
              <a:rPr lang="en-US" sz="2200" dirty="0" err="1" smtClean="0">
                <a:latin typeface="AcadNusx" pitchFamily="2" charset="0"/>
              </a:rPr>
              <a:t>haeris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ganiaveba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da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a.S</a:t>
            </a:r>
            <a:r>
              <a:rPr lang="en-US" sz="2200" dirty="0" smtClean="0">
                <a:latin typeface="AcadNusx" pitchFamily="2" charset="0"/>
              </a:rPr>
              <a:t>.)</a:t>
            </a:r>
          </a:p>
          <a:p>
            <a:pPr lvl="0"/>
            <a:r>
              <a:rPr lang="en-US" sz="2200" dirty="0" err="1" smtClean="0">
                <a:latin typeface="AcadNusx" pitchFamily="2" charset="0"/>
              </a:rPr>
              <a:t>kvebis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higiena</a:t>
            </a:r>
            <a:r>
              <a:rPr lang="en-US" sz="2200" dirty="0" smtClean="0">
                <a:latin typeface="AcadNusx" pitchFamily="2" charset="0"/>
              </a:rPr>
              <a:t>.</a:t>
            </a:r>
          </a:p>
          <a:p>
            <a:pPr lvl="0"/>
            <a:r>
              <a:rPr lang="en-US" sz="2200" dirty="0" err="1" smtClean="0">
                <a:latin typeface="AcadNusx" pitchFamily="2" charset="0"/>
              </a:rPr>
              <a:t>dezinfeqciaze</a:t>
            </a:r>
            <a:r>
              <a:rPr lang="en-US" sz="2200" dirty="0" smtClean="0">
                <a:latin typeface="AcadNusx" pitchFamily="2" charset="0"/>
              </a:rPr>
              <a:t>, </a:t>
            </a:r>
            <a:r>
              <a:rPr lang="en-US" sz="2200" dirty="0" err="1" smtClean="0">
                <a:latin typeface="AcadNusx" pitchFamily="2" charset="0"/>
              </a:rPr>
              <a:t>deratizaciaze</a:t>
            </a:r>
            <a:r>
              <a:rPr lang="en-US" sz="2200" dirty="0" smtClean="0">
                <a:latin typeface="AcadNusx" pitchFamily="2" charset="0"/>
              </a:rPr>
              <a:t>, </a:t>
            </a:r>
            <a:r>
              <a:rPr lang="en-US" sz="2200" dirty="0" err="1" smtClean="0">
                <a:latin typeface="AcadNusx" pitchFamily="2" charset="0"/>
              </a:rPr>
              <a:t>dezineqciaze</a:t>
            </a:r>
            <a:r>
              <a:rPr lang="en-US" sz="2200" dirty="0" smtClean="0">
                <a:latin typeface="AcadNusx" pitchFamily="2" charset="0"/>
              </a:rPr>
              <a:t>.</a:t>
            </a:r>
          </a:p>
          <a:p>
            <a:pPr lvl="0"/>
            <a:r>
              <a:rPr lang="en-US" sz="2200" dirty="0" err="1" smtClean="0">
                <a:latin typeface="AcadNusx" pitchFamily="2" charset="0"/>
              </a:rPr>
              <a:t>sanitarul-teqnikuri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normebis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dacva</a:t>
            </a:r>
            <a:r>
              <a:rPr lang="en-US" sz="2200" dirty="0" smtClean="0">
                <a:latin typeface="AcadNusx" pitchFamily="2" charset="0"/>
              </a:rPr>
              <a:t> (</a:t>
            </a:r>
            <a:r>
              <a:rPr lang="en-US" sz="2200" dirty="0" err="1" smtClean="0">
                <a:latin typeface="AcadNusx" pitchFamily="2" charset="0"/>
              </a:rPr>
              <a:t>gaTboba</a:t>
            </a:r>
            <a:r>
              <a:rPr lang="en-US" sz="2200" dirty="0" smtClean="0">
                <a:latin typeface="AcadNusx" pitchFamily="2" charset="0"/>
              </a:rPr>
              <a:t>, </a:t>
            </a:r>
            <a:r>
              <a:rPr lang="en-US" sz="2200" dirty="0" err="1" smtClean="0">
                <a:latin typeface="AcadNusx" pitchFamily="2" charset="0"/>
              </a:rPr>
              <a:t>ganaTeba</a:t>
            </a:r>
            <a:r>
              <a:rPr lang="en-US" sz="2200" dirty="0" smtClean="0">
                <a:latin typeface="AcadNusx" pitchFamily="2" charset="0"/>
              </a:rPr>
              <a:t>, </a:t>
            </a:r>
            <a:r>
              <a:rPr lang="en-US" sz="2200" dirty="0" err="1" smtClean="0">
                <a:latin typeface="AcadNusx" pitchFamily="2" charset="0"/>
              </a:rPr>
              <a:t>wyliT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momarageba</a:t>
            </a:r>
            <a:r>
              <a:rPr lang="en-US" sz="2200" dirty="0" smtClean="0">
                <a:latin typeface="AcadNusx" pitchFamily="2" charset="0"/>
              </a:rPr>
              <a:t>, </a:t>
            </a:r>
            <a:r>
              <a:rPr lang="en-US" sz="2200" dirty="0" err="1" smtClean="0">
                <a:latin typeface="AcadNusx" pitchFamily="2" charset="0"/>
              </a:rPr>
              <a:t>kanalizacia</a:t>
            </a:r>
            <a:r>
              <a:rPr lang="en-US" sz="2200" dirty="0" smtClean="0">
                <a:latin typeface="AcadNusx" pitchFamily="2" charset="0"/>
              </a:rPr>
              <a:t>, </a:t>
            </a:r>
            <a:r>
              <a:rPr lang="en-US" sz="2200" dirty="0" err="1" smtClean="0">
                <a:latin typeface="AcadNusx" pitchFamily="2" charset="0"/>
              </a:rPr>
              <a:t>ventilacia</a:t>
            </a:r>
            <a:r>
              <a:rPr lang="en-US" sz="2200" dirty="0" smtClean="0">
                <a:latin typeface="AcadNusx" pitchFamily="2" charset="0"/>
              </a:rPr>
              <a:t>).</a:t>
            </a:r>
          </a:p>
          <a:p>
            <a:pPr lvl="0"/>
            <a:r>
              <a:rPr lang="en-US" sz="2200" dirty="0" err="1" smtClean="0">
                <a:latin typeface="AcadNusx" pitchFamily="2" charset="0"/>
              </a:rPr>
              <a:t>skolis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aRWurvilobiT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higienuri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normebis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dacva</a:t>
            </a:r>
            <a:r>
              <a:rPr lang="en-US" sz="2200" dirty="0" smtClean="0">
                <a:latin typeface="AcadNusx" pitchFamily="2" charset="0"/>
              </a:rPr>
              <a:t> (</a:t>
            </a:r>
            <a:r>
              <a:rPr lang="en-US" sz="2200" dirty="0" err="1" smtClean="0">
                <a:latin typeface="AcadNusx" pitchFamily="2" charset="0"/>
              </a:rPr>
              <a:t>merxi</a:t>
            </a:r>
            <a:r>
              <a:rPr lang="en-US" sz="2200" dirty="0" smtClean="0">
                <a:latin typeface="AcadNusx" pitchFamily="2" charset="0"/>
              </a:rPr>
              <a:t>, </a:t>
            </a:r>
            <a:r>
              <a:rPr lang="en-US" sz="2200" dirty="0" err="1" smtClean="0">
                <a:latin typeface="AcadNusx" pitchFamily="2" charset="0"/>
              </a:rPr>
              <a:t>laboratoriuli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mowyobilobebi</a:t>
            </a:r>
            <a:r>
              <a:rPr lang="en-US" sz="2200" dirty="0" smtClean="0">
                <a:latin typeface="AcadNusx" pitchFamily="2" charset="0"/>
              </a:rPr>
              <a:t>, sport </a:t>
            </a:r>
            <a:r>
              <a:rPr lang="en-US" sz="2200" dirty="0" err="1" smtClean="0">
                <a:latin typeface="AcadNusx" pitchFamily="2" charset="0"/>
              </a:rPr>
              <a:t>darbazis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aRWurviloba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da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a.S</a:t>
            </a:r>
            <a:r>
              <a:rPr lang="en-US" sz="2200" dirty="0" smtClean="0">
                <a:latin typeface="AcadNusx" pitchFamily="2" charset="0"/>
              </a:rPr>
              <a:t>.</a:t>
            </a:r>
          </a:p>
          <a:p>
            <a:pPr lvl="0"/>
            <a:r>
              <a:rPr lang="en-US" sz="2200" dirty="0" err="1" smtClean="0">
                <a:latin typeface="AcadNusx" pitchFamily="2" charset="0"/>
              </a:rPr>
              <a:t>skolis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saxelmZRvaneloebis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higienuri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normebis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dacva</a:t>
            </a:r>
            <a:r>
              <a:rPr lang="en-US" sz="2200" dirty="0" smtClean="0">
                <a:latin typeface="AcadNusx" pitchFamily="2" charset="0"/>
              </a:rPr>
              <a:t>.</a:t>
            </a:r>
          </a:p>
          <a:p>
            <a:pPr lvl="0"/>
            <a:r>
              <a:rPr lang="en-US" sz="2200" dirty="0" err="1" smtClean="0">
                <a:latin typeface="AcadNusx" pitchFamily="2" charset="0"/>
              </a:rPr>
              <a:t>SenobaTa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adgilmdebareobis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higienuri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normebis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dacva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skolebisken</a:t>
            </a:r>
            <a:r>
              <a:rPr lang="en-US" sz="2200" dirty="0" smtClean="0">
                <a:latin typeface="AcadNusx" pitchFamily="2" charset="0"/>
              </a:rPr>
              <a:t>.</a:t>
            </a:r>
          </a:p>
          <a:p>
            <a:pPr lvl="0"/>
            <a:r>
              <a:rPr lang="en-US" sz="2200" dirty="0" err="1" smtClean="0">
                <a:latin typeface="AcadNusx" pitchFamily="2" charset="0"/>
              </a:rPr>
              <a:t>da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sxva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higienuri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normebis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dacva</a:t>
            </a:r>
            <a:r>
              <a:rPr lang="en-US" sz="2200" dirty="0" smtClean="0">
                <a:latin typeface="AcadNusx" pitchFamily="2" charset="0"/>
              </a:rPr>
              <a:t> </a:t>
            </a:r>
            <a:r>
              <a:rPr lang="en-US" sz="2200" dirty="0" err="1" smtClean="0">
                <a:latin typeface="AcadNusx" pitchFamily="2" charset="0"/>
              </a:rPr>
              <a:t>skolaSi</a:t>
            </a:r>
            <a:r>
              <a:rPr lang="en-US" sz="2200" dirty="0" smtClean="0">
                <a:latin typeface="AcadNusx" pitchFamily="2" charset="0"/>
              </a:rPr>
              <a:t>.</a:t>
            </a:r>
          </a:p>
          <a:p>
            <a:pPr>
              <a:buNone/>
            </a:pPr>
            <a:r>
              <a:rPr lang="en-US" sz="2200" dirty="0" smtClean="0">
                <a:latin typeface="AcadNusx" pitchFamily="2" charset="0"/>
              </a:rPr>
              <a:t> </a:t>
            </a:r>
          </a:p>
          <a:p>
            <a:pPr>
              <a:buNone/>
            </a:pPr>
            <a:endParaRPr lang="en-US" sz="1100" dirty="0">
              <a:latin typeface="AcadNusx" pitchFamily="2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skolis</a:t>
            </a:r>
            <a:r>
              <a:rPr lang="en-US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eqims</a:t>
            </a:r>
            <a:r>
              <a:rPr lang="en-US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moeTxoveba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en-US" b="1" dirty="0" smtClean="0">
                <a:latin typeface="AcadNusx" pitchFamily="2" charset="0"/>
              </a:rPr>
              <a:t>2.sportuli </a:t>
            </a:r>
            <a:r>
              <a:rPr lang="en-US" b="1" dirty="0" err="1" smtClean="0">
                <a:latin typeface="AcadNusx" pitchFamily="2" charset="0"/>
              </a:rPr>
              <a:t>travmebis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profilaqtikaze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zrunva</a:t>
            </a:r>
            <a:r>
              <a:rPr lang="en-US" b="1" dirty="0" smtClean="0">
                <a:latin typeface="AcadNusx" pitchFamily="2" charset="0"/>
              </a:rPr>
              <a:t>.</a:t>
            </a:r>
          </a:p>
          <a:p>
            <a:pPr lvl="0">
              <a:buNone/>
            </a:pPr>
            <a:r>
              <a:rPr lang="en-US" b="1" dirty="0" smtClean="0">
                <a:latin typeface="AcadNusx" pitchFamily="2" charset="0"/>
              </a:rPr>
              <a:t>3.sportis </a:t>
            </a:r>
            <a:r>
              <a:rPr lang="en-US" b="1" dirty="0" err="1" smtClean="0">
                <a:latin typeface="AcadNusx" pitchFamily="2" charset="0"/>
              </a:rPr>
              <a:t>sxvadasxva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saxeobiT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dakavebul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bavSvTa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da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mozardTa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efeqturi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saeqimo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kontrolis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warmoeba</a:t>
            </a:r>
            <a:r>
              <a:rPr lang="en-US" b="1" dirty="0" smtClean="0">
                <a:latin typeface="AcadNusx" pitchFamily="2" charset="0"/>
              </a:rPr>
              <a:t>.</a:t>
            </a:r>
          </a:p>
          <a:p>
            <a:pPr lvl="0">
              <a:buNone/>
            </a:pPr>
            <a:r>
              <a:rPr lang="en-US" b="1" dirty="0" smtClean="0">
                <a:latin typeface="AcadNusx" pitchFamily="2" charset="0"/>
              </a:rPr>
              <a:t>4.yovelgvari I-</a:t>
            </a:r>
            <a:r>
              <a:rPr lang="en-US" b="1" dirty="0" err="1" smtClean="0">
                <a:latin typeface="AcadNusx" pitchFamily="2" charset="0"/>
              </a:rPr>
              <a:t>di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samedicino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daxmarebis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gaweva</a:t>
            </a:r>
            <a:r>
              <a:rPr lang="en-US" b="1" dirty="0" smtClean="0">
                <a:latin typeface="AcadNusx" pitchFamily="2" charset="0"/>
              </a:rPr>
              <a:t>.</a:t>
            </a:r>
          </a:p>
          <a:p>
            <a:pPr lvl="0">
              <a:buNone/>
            </a:pPr>
            <a:r>
              <a:rPr lang="en-US" b="1" dirty="0" smtClean="0">
                <a:latin typeface="AcadNusx" pitchFamily="2" charset="0"/>
              </a:rPr>
              <a:t>5.bavSvTa </a:t>
            </a:r>
            <a:r>
              <a:rPr lang="en-US" b="1" dirty="0" err="1" smtClean="0">
                <a:latin typeface="AcadNusx" pitchFamily="2" charset="0"/>
              </a:rPr>
              <a:t>da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mozardTa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daavadebebis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profilaqtika</a:t>
            </a:r>
            <a:r>
              <a:rPr lang="en-US" b="1" dirty="0" smtClean="0">
                <a:latin typeface="AcadNusx" pitchFamily="2" charset="0"/>
              </a:rPr>
              <a:t>.</a:t>
            </a:r>
          </a:p>
          <a:p>
            <a:pPr lvl="0">
              <a:buNone/>
            </a:pPr>
            <a:r>
              <a:rPr lang="en-US" b="1" dirty="0" smtClean="0">
                <a:latin typeface="AcadNusx" pitchFamily="2" charset="0"/>
              </a:rPr>
              <a:t>6..uecari </a:t>
            </a:r>
            <a:r>
              <a:rPr lang="en-US" b="1" dirty="0" err="1" smtClean="0">
                <a:latin typeface="AcadNusx" pitchFamily="2" charset="0"/>
              </a:rPr>
              <a:t>sikvdilis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Tavidan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acileba</a:t>
            </a:r>
            <a:r>
              <a:rPr lang="en-US" b="1" dirty="0" smtClean="0">
                <a:latin typeface="AcadNusx" pitchFamily="2" charset="0"/>
              </a:rPr>
              <a:t> ( </a:t>
            </a:r>
            <a:r>
              <a:rPr lang="en-US" b="1" dirty="0" smtClean="0">
                <a:latin typeface="Academic-Times" pitchFamily="2" charset="0"/>
              </a:rPr>
              <a:t>Q-T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intervalis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gaxangrZliveba</a:t>
            </a:r>
            <a:r>
              <a:rPr lang="en-US" b="1" dirty="0" smtClean="0">
                <a:latin typeface="AcadNusx" pitchFamily="2" charset="0"/>
              </a:rPr>
              <a:t>, </a:t>
            </a:r>
            <a:r>
              <a:rPr lang="en-US" b="1" dirty="0" err="1" smtClean="0">
                <a:latin typeface="AcadNusx" pitchFamily="2" charset="0"/>
              </a:rPr>
              <a:t>infeqciur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da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virusul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daavadebaTa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Semdgomi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ariTmiis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gamovlena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da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a.S</a:t>
            </a:r>
            <a:r>
              <a:rPr lang="en-US" b="1" dirty="0" smtClean="0">
                <a:latin typeface="AcadNusx" pitchFamily="2" charset="0"/>
              </a:rPr>
              <a:t>.)</a:t>
            </a:r>
          </a:p>
          <a:p>
            <a:pPr marL="22860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AcadNusx" pitchFamily="2" charset="0"/>
              </a:rPr>
              <a:t>7.skolaSi </a:t>
            </a:r>
            <a:r>
              <a:rPr lang="en-US" b="1" dirty="0" err="1" smtClean="0">
                <a:latin typeface="AcadNusx" pitchFamily="2" charset="0"/>
              </a:rPr>
              <a:t>epidreJimze</a:t>
            </a:r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kontroli</a:t>
            </a:r>
            <a:r>
              <a:rPr lang="en-US" b="1" dirty="0" smtClean="0">
                <a:latin typeface="AcadNusx" pitchFamily="2" charset="0"/>
              </a:rPr>
              <a:t> </a:t>
            </a:r>
          </a:p>
          <a:p>
            <a:endParaRPr lang="en-US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6629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AcadNusx"/>
                <a:ea typeface="Times New Roman"/>
                <a:cs typeface="Times New Roman"/>
              </a:rPr>
              <a:t>eqTans</a:t>
            </a:r>
            <a:r>
              <a:rPr lang="en-US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dirty="0" err="1" smtClean="0">
                <a:latin typeface="AcadNusx"/>
                <a:ea typeface="Times New Roman"/>
                <a:cs typeface="Times New Roman"/>
              </a:rPr>
              <a:t>moeTxoveba</a:t>
            </a:r>
            <a:r>
              <a:rPr lang="en-US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dirty="0" smtClean="0">
                <a:ea typeface="Times New Roman"/>
                <a:cs typeface="Times New Roman"/>
              </a:rPr>
              <a:t/>
            </a:r>
            <a:br>
              <a:rPr lang="en-US" dirty="0" smtClean="0">
                <a:ea typeface="Times New Roman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lvl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AcadNusx"/>
                <a:ea typeface="Times New Roman"/>
                <a:cs typeface="Times New Roman"/>
              </a:rPr>
              <a:t>       1.zogadi </a:t>
            </a:r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eqTnis</a:t>
            </a:r>
            <a:r>
              <a:rPr lang="en-US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statusiT</a:t>
            </a:r>
            <a:r>
              <a:rPr lang="en-US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gaTvaliswinebuli</a:t>
            </a:r>
            <a:r>
              <a:rPr lang="en-US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movaleobebi</a:t>
            </a:r>
            <a:r>
              <a:rPr lang="en-US" b="1" dirty="0" smtClean="0">
                <a:latin typeface="AcadNusx"/>
                <a:ea typeface="Times New Roman"/>
                <a:cs typeface="Times New Roman"/>
              </a:rPr>
              <a:t>;</a:t>
            </a:r>
          </a:p>
          <a:p>
            <a:pPr lvl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AcadNusx"/>
                <a:ea typeface="Times New Roman"/>
                <a:cs typeface="Times New Roman"/>
              </a:rPr>
              <a:t>       2.damatebiT “</a:t>
            </a:r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fizioTerapevtis</a:t>
            </a:r>
            <a:r>
              <a:rPr lang="en-US" b="1" dirty="0" smtClean="0">
                <a:latin typeface="AcadNusx"/>
                <a:ea typeface="Times New Roman"/>
                <a:cs typeface="Times New Roman"/>
              </a:rPr>
              <a:t>” </a:t>
            </a:r>
            <a:r>
              <a:rPr lang="en-US" b="1" dirty="0" err="1" smtClean="0">
                <a:latin typeface="AcadNusx"/>
                <a:ea typeface="Times New Roman"/>
                <a:cs typeface="Times New Roman"/>
              </a:rPr>
              <a:t>funqciebi</a:t>
            </a:r>
            <a:r>
              <a:rPr lang="en-US" b="1" dirty="0" smtClean="0">
                <a:latin typeface="AcadNusx"/>
                <a:ea typeface="Times New Roman"/>
                <a:cs typeface="Times New Roman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cadNusx" pitchFamily="2" charset="0"/>
              </a:rPr>
              <a:t> </a:t>
            </a:r>
            <a:r>
              <a:rPr lang="en-US" b="1" dirty="0" err="1" smtClean="0">
                <a:latin typeface="AcadNusx" pitchFamily="2" charset="0"/>
              </a:rPr>
              <a:t>modeli</a:t>
            </a:r>
            <a:endParaRPr lang="en-US" dirty="0">
              <a:latin typeface="AcadNusx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>
                <a:latin typeface="AcadNusx"/>
                <a:ea typeface="Times New Roman"/>
                <a:cs typeface="Times New Roman"/>
              </a:rPr>
              <a:t> </a:t>
            </a:r>
            <a:endParaRPr lang="en-US" sz="1800" dirty="0" smtClean="0">
              <a:ea typeface="Times New Roman"/>
              <a:cs typeface="Times New Roman"/>
            </a:endParaRPr>
          </a:p>
          <a:p>
            <a:pPr>
              <a:buNone/>
            </a:pPr>
            <a:endParaRPr lang="en-US" sz="1800" dirty="0"/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524000" y="4876800"/>
            <a:ext cx="2271712" cy="990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eqimi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981200" y="3422650"/>
            <a:ext cx="1806575" cy="1225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eqTani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219200" y="1676400"/>
            <a:ext cx="2568575" cy="144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saeqimo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kabineti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3810000" y="2286000"/>
            <a:ext cx="700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3810000" y="3657600"/>
            <a:ext cx="700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3810000" y="5334000"/>
            <a:ext cx="708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4419600" y="4876800"/>
            <a:ext cx="2652712" cy="823912"/>
          </a:xfrm>
          <a:prstGeom prst="rect">
            <a:avLst/>
          </a:prstGeom>
          <a:solidFill>
            <a:srgbClr val="FFFFFF"/>
          </a:solidFill>
          <a:ln w="12700">
            <a:solidFill>
              <a:srgbClr val="8064A2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yovel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2000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moswavleze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495800" y="3581400"/>
            <a:ext cx="2652712" cy="823913"/>
          </a:xfrm>
          <a:prstGeom prst="rect">
            <a:avLst/>
          </a:prstGeom>
          <a:solidFill>
            <a:srgbClr val="FFFFFF"/>
          </a:solidFill>
          <a:ln w="12700">
            <a:solidFill>
              <a:srgbClr val="8064A2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yvela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skolaSi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495800" y="1828800"/>
            <a:ext cx="2652712" cy="822325"/>
          </a:xfrm>
          <a:prstGeom prst="rect">
            <a:avLst/>
          </a:prstGeom>
          <a:solidFill>
            <a:srgbClr val="FFFFFF"/>
          </a:solidFill>
          <a:ln w="12700">
            <a:solidFill>
              <a:srgbClr val="8064A2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yvela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skolaSi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aRWurviloba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latin typeface="AcadNusx"/>
                <a:ea typeface="Times New Roman"/>
                <a:cs typeface="Times New Roman"/>
              </a:rPr>
              <a:t>saqarTveloSi</a:t>
            </a:r>
            <a:r>
              <a:rPr lang="en-US" sz="2800" b="1" dirty="0" smtClean="0">
                <a:latin typeface="AcadNusx"/>
                <a:ea typeface="Times New Roman"/>
                <a:cs typeface="Times New Roman"/>
              </a:rPr>
              <a:t>  </a:t>
            </a:r>
            <a:r>
              <a:rPr lang="en-US" sz="2800" b="1" dirty="0" err="1" smtClean="0">
                <a:latin typeface="AcadNusx"/>
                <a:ea typeface="Times New Roman"/>
                <a:cs typeface="Times New Roman"/>
              </a:rPr>
              <a:t>daaxloebiT</a:t>
            </a:r>
            <a:r>
              <a:rPr lang="en-US" sz="2800" b="1" dirty="0" smtClean="0">
                <a:latin typeface="AcadNusx"/>
                <a:ea typeface="Times New Roman"/>
                <a:cs typeface="Times New Roman"/>
              </a:rPr>
              <a:t> 2165 </a:t>
            </a:r>
            <a:r>
              <a:rPr lang="en-US" sz="2800" b="1" dirty="0" err="1" smtClean="0">
                <a:latin typeface="AcadNusx"/>
                <a:ea typeface="Times New Roman"/>
                <a:cs typeface="Times New Roman"/>
              </a:rPr>
              <a:t>zogad</a:t>
            </a:r>
            <a:r>
              <a:rPr lang="en-US" sz="28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AcadNusx"/>
                <a:ea typeface="Times New Roman"/>
                <a:cs typeface="Times New Roman"/>
              </a:rPr>
              <a:t>saganmanaTleblo</a:t>
            </a:r>
            <a:r>
              <a:rPr lang="en-US" sz="28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AcadNusx"/>
                <a:ea typeface="Times New Roman"/>
                <a:cs typeface="Times New Roman"/>
              </a:rPr>
              <a:t>skolaa</a:t>
            </a:r>
            <a:r>
              <a:rPr lang="en-US" sz="2800" dirty="0" smtClean="0">
                <a:ea typeface="Times New Roman"/>
                <a:cs typeface="Times New Roman"/>
              </a:rPr>
              <a:t/>
            </a:r>
            <a:br>
              <a:rPr lang="en-US" sz="2800" dirty="0" smtClean="0">
                <a:ea typeface="Times New Roman"/>
                <a:cs typeface="Times New Roman"/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 smtClean="0">
                <a:latin typeface="AcadNusx"/>
                <a:ea typeface="Times New Roman"/>
                <a:cs typeface="Times New Roman"/>
              </a:rPr>
              <a:t> </a:t>
            </a:r>
            <a:endParaRPr lang="en-US" sz="2800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 smtClean="0">
                <a:latin typeface="AcadNusx"/>
                <a:ea typeface="Times New Roman"/>
                <a:cs typeface="Times New Roman"/>
              </a:rPr>
              <a:t> 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I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etapi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	_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saeqimo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kabinetis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mowyoba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		_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zogadi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profilis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eqTnebis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daniSvna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	                   - 1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weli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		_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skolis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eqimebis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gadamzadeba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 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II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etapi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	_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skolis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eqimebis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daniSvnebis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dawyeba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		_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skolis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eqTnebis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gadamzadebis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dawyeba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damatebiT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       -1weli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		_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skolis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eqTnebis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fizioTerapiis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kuTxiT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9144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 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gadamzadebis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gagrZeleba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9144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 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III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etapi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	_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skolaTa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kompleqsis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dasruleba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	                                  -1 </a:t>
            </a:r>
            <a:r>
              <a:rPr lang="en-US" sz="3400" b="1" dirty="0" err="1" smtClean="0">
                <a:latin typeface="AcadNusx"/>
                <a:ea typeface="Times New Roman"/>
                <a:cs typeface="Times New Roman"/>
              </a:rPr>
              <a:t>weli</a:t>
            </a: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 </a:t>
            </a:r>
            <a:endParaRPr lang="en-US" sz="3400" b="1" dirty="0" smtClean="0">
              <a:ea typeface="Times New Roman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400" b="1" dirty="0" smtClean="0">
                <a:latin typeface="AcadNusx"/>
                <a:ea typeface="Times New Roman"/>
                <a:cs typeface="Times New Roman"/>
              </a:rPr>
              <a:t>		</a:t>
            </a:r>
            <a:endParaRPr lang="en-US" sz="3400" b="1" dirty="0" smtClean="0">
              <a:ea typeface="Times New Roman"/>
              <a:cs typeface="Times New Roman"/>
            </a:endParaRPr>
          </a:p>
          <a:p>
            <a:endParaRPr lang="en-US" sz="3400" b="1" dirty="0"/>
          </a:p>
        </p:txBody>
      </p:sp>
      <p:sp>
        <p:nvSpPr>
          <p:cNvPr id="4" name="Right Brace 3"/>
          <p:cNvSpPr/>
          <p:nvPr/>
        </p:nvSpPr>
        <p:spPr>
          <a:xfrm>
            <a:off x="7620000" y="2209800"/>
            <a:ext cx="304800" cy="1066800"/>
          </a:xfrm>
          <a:prstGeom prst="rightBrace">
            <a:avLst>
              <a:gd name="adj1" fmla="val 23667"/>
              <a:gd name="adj2" fmla="val 52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7772400" y="3581400"/>
            <a:ext cx="304800" cy="1066800"/>
          </a:xfrm>
          <a:prstGeom prst="rightBrace">
            <a:avLst>
              <a:gd name="adj1" fmla="val 23667"/>
              <a:gd name="adj2" fmla="val 52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7696200" y="4800600"/>
            <a:ext cx="304800" cy="762000"/>
          </a:xfrm>
          <a:prstGeom prst="rightBrace">
            <a:avLst>
              <a:gd name="adj1" fmla="val 40000"/>
              <a:gd name="adj2" fmla="val 526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2010\CONF-03.12.10. TSMU\FTOS &amp; VIDEO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smtClean="0">
                <a:latin typeface="AcadMtavr" pitchFamily="2" charset="0"/>
              </a:rPr>
              <a:t>I </a:t>
            </a:r>
            <a:r>
              <a:rPr lang="en-US" sz="2800" b="1" dirty="0" err="1" smtClean="0">
                <a:latin typeface="AcadMtavr" pitchFamily="2" charset="0"/>
              </a:rPr>
              <a:t>etapi</a:t>
            </a:r>
            <a:r>
              <a:rPr lang="en-US" sz="2800" b="1" dirty="0" smtClean="0">
                <a:latin typeface="AcadMtavr" pitchFamily="2" charset="0"/>
              </a:rPr>
              <a:t>                   II </a:t>
            </a:r>
            <a:r>
              <a:rPr lang="en-US" sz="3200" b="1" dirty="0" err="1" smtClean="0">
                <a:latin typeface="AcadMtavr" pitchFamily="2" charset="0"/>
              </a:rPr>
              <a:t>etapi</a:t>
            </a:r>
            <a:endParaRPr lang="en-US" sz="3200" dirty="0">
              <a:latin typeface="AcadMtav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06963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skola</a:t>
            </a:r>
            <a:r>
              <a:rPr lang="en-US" dirty="0" smtClean="0">
                <a:latin typeface="AcadMtavr" pitchFamily="2" charset="0"/>
              </a:rPr>
              <a:t>         </a:t>
            </a:r>
            <a:r>
              <a:rPr lang="en-US" i="1" dirty="0" smtClean="0">
                <a:latin typeface="AcadMtavr" pitchFamily="2" charset="0"/>
              </a:rPr>
              <a:t>    </a:t>
            </a:r>
            <a:r>
              <a:rPr lang="en-US" dirty="0" smtClean="0">
                <a:latin typeface="AcadMtavr" pitchFamily="2" charset="0"/>
              </a:rPr>
              <a:t>     </a:t>
            </a:r>
            <a:r>
              <a:rPr lang="en-US" dirty="0" err="1" smtClean="0">
                <a:latin typeface="AcadMtavr" pitchFamily="2" charset="0"/>
              </a:rPr>
              <a:t>baga-baRebi</a:t>
            </a:r>
            <a:r>
              <a:rPr lang="en-US" dirty="0" smtClean="0">
                <a:latin typeface="AcadMtavr" pitchFamily="2" charset="0"/>
              </a:rPr>
              <a:t> </a:t>
            </a:r>
            <a:endParaRPr lang="en-US" dirty="0">
              <a:latin typeface="AcadMtavr" pitchFamily="2" charset="0"/>
            </a:endParaRPr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086600" y="1143000"/>
            <a:ext cx="0" cy="6619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2133600" y="1143000"/>
            <a:ext cx="0" cy="6619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838200" y="3124200"/>
            <a:ext cx="3886200" cy="2695576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914400" marR="0" lvl="2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914400" y="4800600"/>
            <a:ext cx="37338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 flipV="1">
            <a:off x="3352800" y="4724400"/>
            <a:ext cx="609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057400" y="3200400"/>
            <a:ext cx="138691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mandaturebi</a:t>
            </a: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990600" y="3810000"/>
            <a:ext cx="35814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962400" y="4267200"/>
            <a:ext cx="762000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cekva</a:t>
            </a:r>
            <a:endParaRPr kumimoji="0" lang="en-US" sz="9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828800" y="3962400"/>
            <a:ext cx="2209800" cy="6155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saswavlo</a:t>
            </a:r>
            <a:r>
              <a:rPr kumimoji="0" lang="en-US" sz="1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procesi</a:t>
            </a:r>
            <a:endParaRPr kumimoji="0" lang="en-US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52400" y="152400"/>
            <a:ext cx="26161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762000" y="4191000"/>
            <a:ext cx="1149674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r>
              <a:rPr kumimoji="0" lang="en-US" sz="12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fizaRzrda</a:t>
            </a:r>
            <a:endParaRPr kumimoji="0" lang="en-US" sz="9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endParaRPr kumimoji="0" lang="en-US" sz="18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52400" y="152400"/>
            <a:ext cx="165782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1905000" y="5105400"/>
            <a:ext cx="1657826" cy="9848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r>
              <a:rPr lang="en-US" sz="2000" i="1" dirty="0" err="1" smtClean="0">
                <a:latin typeface="AcadNusx" pitchFamily="2" charset="0"/>
                <a:cs typeface="Times New Roman" pitchFamily="18" charset="0"/>
              </a:rPr>
              <a:t>saeqimo</a:t>
            </a:r>
            <a:r>
              <a:rPr lang="en-US" sz="2000" i="1" dirty="0" smtClean="0">
                <a:latin typeface="AcadNusx" pitchFamily="2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AcadNusx" pitchFamily="2" charset="0"/>
                <a:cs typeface="Times New Roman" pitchFamily="18" charset="0"/>
              </a:rPr>
              <a:t>kontroli</a:t>
            </a:r>
            <a:endParaRPr kumimoji="0" lang="en-US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05200" y="5562600"/>
            <a:ext cx="1981200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AcadMtavr" pitchFamily="2" charset="0"/>
              </a:rPr>
              <a:t>* * * * * </a:t>
            </a:r>
          </a:p>
          <a:p>
            <a:r>
              <a:rPr lang="en-US" i="1" dirty="0" err="1" smtClean="0">
                <a:latin typeface="AcadMtavr" pitchFamily="2" charset="0"/>
              </a:rPr>
              <a:t>datvirTvaze</a:t>
            </a:r>
            <a:endParaRPr lang="en-US" i="1" dirty="0">
              <a:latin typeface="AcadMtavr" pitchFamily="2" charset="0"/>
            </a:endParaRPr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 flipH="1" flipV="1">
            <a:off x="1828800" y="4648200"/>
            <a:ext cx="2286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216376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err="1" smtClean="0">
                <a:latin typeface="AcadMtavr" pitchFamily="2" charset="0"/>
              </a:rPr>
              <a:t>Aamdenad</a:t>
            </a:r>
            <a:r>
              <a:rPr lang="en-US" dirty="0" smtClean="0">
                <a:latin typeface="AcadMtavr" pitchFamily="2" charset="0"/>
              </a:rPr>
              <a:t>,</a:t>
            </a:r>
            <a:br>
              <a:rPr lang="en-US" dirty="0" smtClean="0">
                <a:latin typeface="AcadMtavr" pitchFamily="2" charset="0"/>
              </a:rPr>
            </a:br>
            <a:r>
              <a:rPr lang="en-US" dirty="0" err="1" smtClean="0">
                <a:latin typeface="AcadMtavr" pitchFamily="2" charset="0"/>
              </a:rPr>
              <a:t>skolebSi</a:t>
            </a:r>
            <a:r>
              <a:rPr lang="en-US" dirty="0" smtClean="0">
                <a:latin typeface="AcadMtavr" pitchFamily="2" charset="0"/>
              </a:rPr>
              <a:t> am </a:t>
            </a:r>
            <a:r>
              <a:rPr lang="en-US" dirty="0" err="1" smtClean="0">
                <a:latin typeface="AcadMtavr" pitchFamily="2" charset="0"/>
              </a:rPr>
              <a:t>etapze</a:t>
            </a:r>
            <a:r>
              <a:rPr lang="en-US" dirty="0" smtClean="0">
                <a:latin typeface="AcadMtavr" pitchFamily="2" charset="0"/>
              </a:rPr>
              <a:t/>
            </a:r>
            <a:br>
              <a:rPr lang="en-US" dirty="0" smtClean="0">
                <a:latin typeface="AcadMtavr" pitchFamily="2" charset="0"/>
              </a:rPr>
            </a:br>
            <a:r>
              <a:rPr lang="en-US" dirty="0" smtClean="0">
                <a:latin typeface="AcadMtavr" pitchFamily="2" charset="0"/>
              </a:rPr>
              <a:t>/</a:t>
            </a:r>
            <a:r>
              <a:rPr lang="en-US" dirty="0" err="1" smtClean="0">
                <a:latin typeface="AcadMtavr" pitchFamily="2" charset="0"/>
              </a:rPr>
              <a:t>SemdgomSi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ki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baga-baRebSi</a:t>
            </a:r>
            <a:r>
              <a:rPr lang="en-US" dirty="0" smtClean="0">
                <a:latin typeface="AcadMtavr" pitchFamily="2" charset="0"/>
              </a:rPr>
              <a:t>/</a:t>
            </a:r>
            <a:endParaRPr lang="en-US" dirty="0">
              <a:latin typeface="AcadMtav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2766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AcadMtavr" pitchFamily="2" charset="0"/>
              </a:rPr>
              <a:t>saeqimo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saqmianobis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amoqmedeba</a:t>
            </a:r>
            <a:r>
              <a:rPr lang="en-US" dirty="0" smtClean="0">
                <a:latin typeface="AcadMtavr" pitchFamily="2" charset="0"/>
              </a:rPr>
              <a:t>,</a:t>
            </a:r>
          </a:p>
          <a:p>
            <a:pPr>
              <a:buNone/>
            </a:pPr>
            <a:r>
              <a:rPr lang="en-US" dirty="0" smtClean="0">
                <a:latin typeface="AcadMtavr" pitchFamily="2" charset="0"/>
              </a:rPr>
              <a:t>  </a:t>
            </a:r>
            <a:r>
              <a:rPr lang="en-US" dirty="0" err="1" smtClean="0">
                <a:latin typeface="AcadMtavr" pitchFamily="2" charset="0"/>
              </a:rPr>
              <a:t>saxelmwifoSi</a:t>
            </a:r>
            <a:r>
              <a:rPr lang="en-US" dirty="0" smtClean="0">
                <a:latin typeface="AcadMtavr" pitchFamily="2" charset="0"/>
              </a:rPr>
              <a:t>  </a:t>
            </a:r>
            <a:r>
              <a:rPr lang="en-US" dirty="0" err="1" smtClean="0">
                <a:latin typeface="AcadMtavr" pitchFamily="2" charset="0"/>
              </a:rPr>
              <a:t>ganaTlebis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sistemaSi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mimdinare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warmatebul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reformebs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kidev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metad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srulyofilsa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da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samagaliTos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gaxdis</a:t>
            </a:r>
            <a:r>
              <a:rPr lang="en-US" dirty="0" smtClean="0">
                <a:latin typeface="AcadMtavr" pitchFamily="2" charset="0"/>
              </a:rPr>
              <a:t> </a:t>
            </a:r>
            <a:endParaRPr lang="en-US" dirty="0">
              <a:latin typeface="AcadMtavr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atin typeface="AcadMtavr" pitchFamily="2" charset="0"/>
              </a:rPr>
              <a:t>III </a:t>
            </a:r>
            <a:r>
              <a:rPr lang="en-US" sz="3200" dirty="0" err="1" smtClean="0">
                <a:latin typeface="AcadMtavr" pitchFamily="2" charset="0"/>
              </a:rPr>
              <a:t>etapi</a:t>
            </a:r>
            <a:endParaRPr lang="en-US" sz="3200" dirty="0">
              <a:latin typeface="AcadMtav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1828800" y="990600"/>
            <a:ext cx="0" cy="663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6705600" y="838200"/>
            <a:ext cx="0" cy="663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2514600" cy="563563"/>
          </a:xfrm>
          <a:prstGeom prst="rect">
            <a:avLst/>
          </a:prstGeom>
          <a:solidFill>
            <a:srgbClr val="FFFFFF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kerZo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seqtorebi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638800" y="1676400"/>
            <a:ext cx="2057400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sportuli kompleqsebi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685800" y="3429000"/>
            <a:ext cx="2881313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eqimis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kabineti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3276600" y="3352800"/>
            <a:ext cx="442913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2362201" y="5410200"/>
            <a:ext cx="1524000" cy="1219200"/>
          </a:xfrm>
          <a:prstGeom prst="rect">
            <a:avLst/>
          </a:prstGeom>
          <a:solidFill>
            <a:srgbClr val="FFFFFF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 flipV="1">
            <a:off x="3581400" y="5334000"/>
            <a:ext cx="6858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343400" y="5181600"/>
            <a:ext cx="1584325" cy="1066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momzadeba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da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gadamzadeba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14400" y="1752600"/>
            <a:ext cx="2667000" cy="685800"/>
          </a:xfrm>
          <a:prstGeom prst="rect">
            <a:avLst/>
          </a:prstGeom>
          <a:solidFill>
            <a:srgbClr val="FFFFFF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kerZo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seqtorebi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810000" y="3048000"/>
            <a:ext cx="1524000" cy="6096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err="1" smtClean="0">
                <a:latin typeface="AcadNusx" pitchFamily="2" charset="0"/>
                <a:cs typeface="Arial" pitchFamily="34" charset="0"/>
              </a:rPr>
              <a:t>aRWurviloba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962400" y="3505200"/>
            <a:ext cx="1295400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eqTani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267200" y="4191000"/>
            <a:ext cx="15240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eqimi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267200"/>
            <a:ext cx="2514600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 smtClean="0"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066800" y="1905000"/>
            <a:ext cx="2667000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kerZo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seqtorebi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19200" y="2057400"/>
            <a:ext cx="2743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kerZo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seqtorebSi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410200" y="1752600"/>
            <a:ext cx="1966913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sportuli kompleqsebi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257800" y="1905000"/>
            <a:ext cx="1966913" cy="83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sportuli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kompleqsebSi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6324600" y="5105400"/>
            <a:ext cx="22098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latin typeface="AcadNusx" pitchFamily="2" charset="0"/>
                <a:cs typeface="Arial" pitchFamily="34" charset="0"/>
              </a:rPr>
              <a:t>sportis</a:t>
            </a:r>
            <a:r>
              <a:rPr lang="en-US" sz="1600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cadNusx" pitchFamily="2" charset="0"/>
                <a:cs typeface="Arial" pitchFamily="34" charset="0"/>
              </a:rPr>
              <a:t>eqimebis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Dda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0" dirty="0" err="1" smtClean="0">
                <a:latin typeface="AcadNusx" pitchFamily="2" charset="0"/>
                <a:cs typeface="Arial" pitchFamily="34" charset="0"/>
              </a:rPr>
              <a:t>fizioTerapevtebis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3276600" y="3733800"/>
            <a:ext cx="6858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3352800" y="3810000"/>
            <a:ext cx="9906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H="1">
            <a:off x="3124200" y="3810000"/>
            <a:ext cx="1524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2065338" y="1698625"/>
            <a:ext cx="8461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18473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</a:tabLst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457200"/>
            <a:ext cx="2262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</a:tabLst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43000" y="4343400"/>
            <a:ext cx="297180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057400" algn="l"/>
              </a:tabLst>
            </a:pPr>
            <a:r>
              <a:rPr lang="en-US" dirty="0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,,</a:t>
            </a:r>
            <a:r>
              <a:rPr lang="en-US" dirty="0" err="1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fizioTerapevti</a:t>
            </a:r>
            <a:r>
              <a:rPr lang="en-US" dirty="0" smtClean="0">
                <a:ea typeface="Times New Roman" pitchFamily="18" charset="0"/>
                <a:cs typeface="Times New Roman" pitchFamily="18" charset="0"/>
              </a:rPr>
              <a:t>”-      </a:t>
            </a:r>
            <a:r>
              <a:rPr lang="en-US" dirty="0" err="1" smtClean="0">
                <a:latin typeface="AcadMtavr" pitchFamily="2" charset="0"/>
                <a:ea typeface="Times New Roman" pitchFamily="18" charset="0"/>
                <a:cs typeface="Times New Roman" pitchFamily="18" charset="0"/>
              </a:rPr>
              <a:t>meTodisti-fitnes</a:t>
            </a:r>
            <a:r>
              <a:rPr lang="en-US" dirty="0" smtClean="0">
                <a:latin typeface="AcadMtavr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AcadMtavr" pitchFamily="2" charset="0"/>
                <a:ea typeface="Times New Roman" pitchFamily="18" charset="0"/>
                <a:cs typeface="Times New Roman" pitchFamily="18" charset="0"/>
              </a:rPr>
              <a:t>monitoringi</a:t>
            </a:r>
            <a:endParaRPr lang="en-US" sz="1100" dirty="0" smtClean="0">
              <a:latin typeface="AcadMtavr" pitchFamily="2" charset="0"/>
              <a:cs typeface="Arial" pitchFamily="34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905000" y="5486400"/>
            <a:ext cx="182880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 smtClean="0">
                <a:latin typeface="AcadNusx" pitchFamily="2" charset="0"/>
                <a:cs typeface="Arial" pitchFamily="34" charset="0"/>
              </a:rPr>
              <a:t>aucilebeli</a:t>
            </a:r>
            <a:r>
              <a:rPr lang="en-US" sz="2000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cadNusx" pitchFamily="2" charset="0"/>
                <a:cs typeface="Arial" pitchFamily="34" charset="0"/>
              </a:rPr>
              <a:t>pedagogiuri</a:t>
            </a:r>
            <a:r>
              <a:rPr lang="en-US" sz="2000" dirty="0" smtClean="0">
                <a:latin typeface="AcadNusx" pitchFamily="2" charset="0"/>
                <a:cs typeface="Arial" pitchFamily="34" charset="0"/>
              </a:rPr>
              <a:t>   </a:t>
            </a:r>
            <a:r>
              <a:rPr lang="en-US" sz="2000" dirty="0" err="1" smtClean="0">
                <a:latin typeface="AcadNusx" pitchFamily="2" charset="0"/>
                <a:cs typeface="Arial" pitchFamily="34" charset="0"/>
              </a:rPr>
              <a:t>muSaoba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 flipV="1">
            <a:off x="5867400" y="5562600"/>
            <a:ext cx="6858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28600" y="152400"/>
          <a:ext cx="8763000" cy="5638800"/>
        </p:xfrm>
        <a:graphic>
          <a:graphicData uri="http://schemas.openxmlformats.org/presentationml/2006/ole">
            <p:oleObj spid="_x0000_s19458" name="Presentation" r:id="rId3" imgW="4121054" imgH="3089107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-152400" y="0"/>
          <a:ext cx="9296400" cy="6858000"/>
        </p:xfrm>
        <a:graphic>
          <a:graphicData uri="http://schemas.openxmlformats.org/presentationml/2006/ole">
            <p:oleObj spid="_x0000_s20482" name="Presentation" r:id="rId3" imgW="4570538" imgH="3427339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0" y="0"/>
          <a:ext cx="9144000" cy="6477000"/>
        </p:xfrm>
        <a:graphic>
          <a:graphicData uri="http://schemas.openxmlformats.org/presentationml/2006/ole">
            <p:oleObj spid="_x0000_s50178" name="Presentation" r:id="rId3" imgW="4570538" imgH="3427339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2226" name="Presentation" r:id="rId3" imgW="4570538" imgH="3427339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152400" y="0"/>
          <a:ext cx="8991600" cy="6858000"/>
        </p:xfrm>
        <a:graphic>
          <a:graphicData uri="http://schemas.openxmlformats.org/presentationml/2006/ole">
            <p:oleObj spid="_x0000_s53250" name="Presentation" r:id="rId3" imgW="4570538" imgH="3427339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6561" name="Presentation" r:id="rId3" imgW="4570538" imgH="3427339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2010\CONF-03.12.10. TSMU\FTOS &amp; VIDEO\New Folder\Фото0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8766175" cy="6629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6257" name="Presentation" r:id="rId3" imgW="4570538" imgH="3427339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6497" name="Presentation" r:id="rId3" imgW="4570538" imgH="3427339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sz="quarter"/>
          </p:nvPr>
        </p:nvSpPr>
        <p:spPr>
          <a:xfrm>
            <a:off x="762000" y="0"/>
            <a:ext cx="7924800" cy="20574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BalavMtavr" pitchFamily="2" charset="0"/>
              </a:rPr>
              <a:t>17.05-02.06. </a:t>
            </a:r>
            <a:r>
              <a:rPr lang="en-US" sz="3600" dirty="0" err="1" smtClean="0">
                <a:latin typeface="BalavMtavr" pitchFamily="2" charset="0"/>
              </a:rPr>
              <a:t>daviwQYyeT</a:t>
            </a:r>
            <a:r>
              <a:rPr lang="en-US" sz="3600" dirty="0" smtClean="0">
                <a:latin typeface="BalavMtavr" pitchFamily="2" charset="0"/>
              </a:rPr>
              <a:t> </a:t>
            </a:r>
            <a:r>
              <a:rPr lang="en-US" sz="3600" dirty="0" err="1" smtClean="0">
                <a:latin typeface="BalavMtavr" pitchFamily="2" charset="0"/>
              </a:rPr>
              <a:t>Sexvedrebi</a:t>
            </a:r>
            <a:r>
              <a:rPr lang="en-US" sz="3600" dirty="0" smtClean="0">
                <a:latin typeface="BalavMtavr" pitchFamily="2" charset="0"/>
              </a:rPr>
              <a:t>   </a:t>
            </a:r>
            <a:r>
              <a:rPr lang="en-US" sz="3600" dirty="0" err="1" smtClean="0">
                <a:latin typeface="BalavMtavr" pitchFamily="2" charset="0"/>
              </a:rPr>
              <a:t>mwvrTnelebTan</a:t>
            </a:r>
            <a:r>
              <a:rPr lang="en-US" sz="3600" dirty="0" smtClean="0">
                <a:latin typeface="BalavMtavr" pitchFamily="2" charset="0"/>
              </a:rPr>
              <a:t> </a:t>
            </a:r>
            <a:r>
              <a:rPr lang="en-US" sz="3600" dirty="0" err="1" smtClean="0">
                <a:latin typeface="BalavMtavr" pitchFamily="2" charset="0"/>
              </a:rPr>
              <a:t>da</a:t>
            </a:r>
            <a:r>
              <a:rPr lang="en-US" sz="3600" dirty="0" smtClean="0">
                <a:latin typeface="BalavMtavr" pitchFamily="2" charset="0"/>
              </a:rPr>
              <a:t> </a:t>
            </a:r>
            <a:r>
              <a:rPr lang="en-US" sz="3600" dirty="0" err="1" smtClean="0">
                <a:latin typeface="BalavMtavr" pitchFamily="2" charset="0"/>
              </a:rPr>
              <a:t>sportsmenTa</a:t>
            </a:r>
            <a:r>
              <a:rPr lang="en-US" sz="3600" dirty="0" smtClean="0">
                <a:latin typeface="BalavMtavr" pitchFamily="2" charset="0"/>
              </a:rPr>
              <a:t>                  </a:t>
            </a:r>
            <a:br>
              <a:rPr lang="en-US" sz="3600" dirty="0" smtClean="0">
                <a:latin typeface="BalavMtavr" pitchFamily="2" charset="0"/>
              </a:rPr>
            </a:br>
            <a:r>
              <a:rPr lang="en-US" sz="3600" dirty="0" smtClean="0">
                <a:latin typeface="BalavMtavr" pitchFamily="2" charset="0"/>
              </a:rPr>
              <a:t>.            </a:t>
            </a:r>
            <a:r>
              <a:rPr lang="en-US" sz="3600" dirty="0" err="1" smtClean="0">
                <a:latin typeface="BalavMtavr" pitchFamily="2" charset="0"/>
              </a:rPr>
              <a:t>kKvlevebi</a:t>
            </a:r>
            <a:r>
              <a:rPr lang="en-US" sz="3600" dirty="0" smtClean="0">
                <a:latin typeface="BalavMtavr" pitchFamily="2" charset="0"/>
              </a:rPr>
              <a:t>  </a:t>
            </a:r>
            <a:r>
              <a:rPr lang="en-US" sz="3600" dirty="0" err="1" smtClean="0">
                <a:latin typeface="BalavMtavr" pitchFamily="2" charset="0"/>
              </a:rPr>
              <a:t>erToblivi</a:t>
            </a:r>
            <a:r>
              <a:rPr lang="en-US" sz="3600" dirty="0" smtClean="0">
                <a:latin typeface="BalavMtavr" pitchFamily="2" charset="0"/>
              </a:rPr>
              <a:t>    …</a:t>
            </a:r>
            <a:r>
              <a:rPr lang="en-US" sz="3600" dirty="0" err="1" smtClean="0">
                <a:latin typeface="BalavMtavr" pitchFamily="2" charset="0"/>
              </a:rPr>
              <a:t>konsultaciebiT</a:t>
            </a:r>
            <a:endParaRPr lang="en-US" sz="3600" dirty="0" smtClean="0">
              <a:latin typeface="BalavMtavr" pitchFamily="2" charset="0"/>
            </a:endParaRPr>
          </a:p>
        </p:txBody>
      </p:sp>
      <p:pic>
        <p:nvPicPr>
          <p:cNvPr id="4099" name="Picture 7" descr="E:\Новая папка2\Фото0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2438400"/>
            <a:ext cx="2381250" cy="1785938"/>
          </a:xfrm>
          <a:noFill/>
        </p:spPr>
      </p:pic>
      <p:pic>
        <p:nvPicPr>
          <p:cNvPr id="4100" name="Picture 8" descr="E:\Новая папка2\Фото00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4876800"/>
            <a:ext cx="2381250" cy="1785938"/>
          </a:xfrm>
          <a:noFill/>
        </p:spPr>
      </p:pic>
      <p:pic>
        <p:nvPicPr>
          <p:cNvPr id="4101" name="Picture 9" descr="E:\Новая папка2\Фото0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00800" y="4876800"/>
            <a:ext cx="2381250" cy="1785938"/>
          </a:xfrm>
          <a:noFill/>
        </p:spPr>
      </p:pic>
      <p:pic>
        <p:nvPicPr>
          <p:cNvPr id="4102" name="Picture 10" descr="E:\Новая папка2\Фото0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00800" y="2514600"/>
            <a:ext cx="2381250" cy="1785938"/>
          </a:xfrm>
          <a:noFill/>
        </p:spPr>
      </p:pic>
      <p:pic>
        <p:nvPicPr>
          <p:cNvPr id="4103" name="Picture 11" descr="E:\Новая папка2\Фото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581400"/>
            <a:ext cx="266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193" name="Object 1"/>
          <p:cNvGraphicFramePr>
            <a:graphicFrameLocks noChangeAspect="1"/>
          </p:cNvGraphicFramePr>
          <p:nvPr/>
        </p:nvGraphicFramePr>
        <p:xfrm>
          <a:off x="0" y="76200"/>
          <a:ext cx="9144000" cy="6858000"/>
        </p:xfrm>
        <a:graphic>
          <a:graphicData uri="http://schemas.openxmlformats.org/presentationml/2006/ole">
            <p:oleObj spid="_x0000_s136193" name="Presentation" r:id="rId3" imgW="4570538" imgH="3427339" progId="PowerPoint.Show.8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17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78177" name="Presentation" r:id="rId3" imgW="4570538" imgH="3427339" progId="PowerPoint.Show.8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75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2753" name="Presentation" r:id="rId3" imgW="4570538" imgH="3427339" progId="PowerPoint.Show.8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676400"/>
            <a:ext cx="8686800" cy="280076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400" dirty="0" smtClean="0">
                <a:latin typeface="AcadMtavr" pitchFamily="2" charset="0"/>
              </a:rPr>
              <a:t>E</a:t>
            </a:r>
          </a:p>
          <a:p>
            <a:r>
              <a:rPr lang="en-US" sz="4400" dirty="0" smtClean="0">
                <a:latin typeface="AcadMtavr" pitchFamily="2" charset="0"/>
              </a:rPr>
              <a:t>     </a:t>
            </a:r>
            <a:r>
              <a:rPr lang="en-US" sz="4400" dirty="0" err="1" smtClean="0">
                <a:latin typeface="AcadMtavr" pitchFamily="2" charset="0"/>
              </a:rPr>
              <a:t>es</a:t>
            </a:r>
            <a:r>
              <a:rPr lang="en-US" sz="4400" dirty="0" smtClean="0">
                <a:latin typeface="AcadMtavr" pitchFamily="2" charset="0"/>
              </a:rPr>
              <a:t> </a:t>
            </a:r>
            <a:r>
              <a:rPr lang="en-US" sz="4400" dirty="0" err="1" smtClean="0">
                <a:latin typeface="AcadMtavr" pitchFamily="2" charset="0"/>
              </a:rPr>
              <a:t>Tu</a:t>
            </a:r>
            <a:r>
              <a:rPr lang="en-US" sz="4400" dirty="0" smtClean="0">
                <a:latin typeface="AcadMtavr" pitchFamily="2" charset="0"/>
              </a:rPr>
              <a:t> </a:t>
            </a:r>
            <a:r>
              <a:rPr lang="en-US" sz="4400" dirty="0" err="1" smtClean="0">
                <a:latin typeface="AcadMtavr" pitchFamily="2" charset="0"/>
              </a:rPr>
              <a:t>ase</a:t>
            </a:r>
            <a:r>
              <a:rPr lang="en-US" sz="4400" dirty="0" smtClean="0">
                <a:latin typeface="AcadMtavr" pitchFamily="2" charset="0"/>
              </a:rPr>
              <a:t> </a:t>
            </a:r>
            <a:r>
              <a:rPr lang="en-US" sz="4400" dirty="0" err="1" smtClean="0">
                <a:latin typeface="AcadMtavr" pitchFamily="2" charset="0"/>
              </a:rPr>
              <a:t>ar</a:t>
            </a:r>
            <a:r>
              <a:rPr lang="en-US" sz="4400" dirty="0" smtClean="0">
                <a:latin typeface="AcadMtavr" pitchFamily="2" charset="0"/>
              </a:rPr>
              <a:t>      </a:t>
            </a:r>
            <a:r>
              <a:rPr lang="en-US" sz="4400" dirty="0" err="1" smtClean="0">
                <a:latin typeface="AcadMtavr" pitchFamily="2" charset="0"/>
              </a:rPr>
              <a:t>ganxorcielda</a:t>
            </a:r>
            <a:r>
              <a:rPr lang="en-US" sz="4400" dirty="0" smtClean="0">
                <a:latin typeface="AcadMtavr" pitchFamily="2" charset="0"/>
              </a:rPr>
              <a:t> </a:t>
            </a:r>
          </a:p>
          <a:p>
            <a:r>
              <a:rPr lang="en-US" sz="4400" dirty="0" smtClean="0">
                <a:latin typeface="AcadMtavr" pitchFamily="2" charset="0"/>
              </a:rPr>
              <a:t>   </a:t>
            </a:r>
            <a:r>
              <a:rPr lang="en-US" sz="4400" dirty="0" err="1" smtClean="0">
                <a:latin typeface="AcadMtavr" pitchFamily="2" charset="0"/>
              </a:rPr>
              <a:t>ra</a:t>
            </a:r>
            <a:r>
              <a:rPr lang="en-US" sz="4400" dirty="0" smtClean="0">
                <a:latin typeface="AcadMtavr" pitchFamily="2" charset="0"/>
              </a:rPr>
              <a:t> </a:t>
            </a:r>
            <a:r>
              <a:rPr lang="en-US" sz="4400" dirty="0" err="1" smtClean="0">
                <a:latin typeface="AcadMtavr" pitchFamily="2" charset="0"/>
              </a:rPr>
              <a:t>aris</a:t>
            </a:r>
            <a:r>
              <a:rPr lang="en-US" sz="4400" dirty="0" smtClean="0">
                <a:latin typeface="AcadMtavr" pitchFamily="2" charset="0"/>
              </a:rPr>
              <a:t> </a:t>
            </a:r>
            <a:r>
              <a:rPr lang="en-US" sz="4400" dirty="0" err="1" smtClean="0">
                <a:latin typeface="AcadMtavr" pitchFamily="2" charset="0"/>
              </a:rPr>
              <a:t>mosalodneli</a:t>
            </a:r>
            <a:endParaRPr lang="en-US" sz="44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58975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latin typeface="AcadMtavr" pitchFamily="2" charset="0"/>
              </a:rPr>
              <a:t/>
            </a:r>
            <a:br>
              <a:rPr lang="en-US" dirty="0" smtClean="0">
                <a:latin typeface="AcadMtavr" pitchFamily="2" charset="0"/>
              </a:rPr>
            </a:br>
            <a:r>
              <a:rPr lang="en-US" dirty="0">
                <a:latin typeface="AcadMtavr" pitchFamily="2" charset="0"/>
              </a:rPr>
              <a:t/>
            </a:r>
            <a:br>
              <a:rPr lang="en-US" dirty="0">
                <a:latin typeface="AcadMtavr" pitchFamily="2" charset="0"/>
              </a:rPr>
            </a:br>
            <a:r>
              <a:rPr lang="en-US" dirty="0" err="1" smtClean="0">
                <a:latin typeface="AcadMtavr" pitchFamily="2" charset="0"/>
              </a:rPr>
              <a:t>ganvixiloT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oficcialuri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monacemebi</a:t>
            </a:r>
            <a:r>
              <a:rPr lang="en-US" dirty="0" smtClean="0">
                <a:latin typeface="AcadMtavr" pitchFamily="2" charset="0"/>
              </a:rPr>
              <a:t/>
            </a:r>
            <a:br>
              <a:rPr lang="en-US" dirty="0" smtClean="0">
                <a:latin typeface="AcadMtavr" pitchFamily="2" charset="0"/>
              </a:rPr>
            </a:br>
            <a:r>
              <a:rPr lang="en-US" dirty="0" smtClean="0">
                <a:latin typeface="AcadMtavr" pitchFamily="2" charset="0"/>
              </a:rPr>
              <a:t>                         Tbilisi</a:t>
            </a:r>
            <a:br>
              <a:rPr lang="en-US" dirty="0" smtClean="0">
                <a:latin typeface="AcadMtavr" pitchFamily="2" charset="0"/>
              </a:rPr>
            </a:br>
            <a:r>
              <a:rPr lang="en-US" dirty="0" smtClean="0">
                <a:latin typeface="AcadMtavr" pitchFamily="2" charset="0"/>
              </a:rPr>
              <a:t>4.XI.2010</a:t>
            </a:r>
            <a:br>
              <a:rPr lang="en-US" dirty="0" smtClean="0">
                <a:latin typeface="AcadMtavr" pitchFamily="2" charset="0"/>
              </a:rPr>
            </a:br>
            <a:r>
              <a:rPr lang="en-US" dirty="0" smtClean="0">
                <a:latin typeface="AcadMtavr" pitchFamily="2" charset="0"/>
              </a:rPr>
              <a:t/>
            </a:r>
            <a:br>
              <a:rPr lang="en-US" dirty="0" smtClean="0">
                <a:latin typeface="AcadMtavr" pitchFamily="2" charset="0"/>
              </a:rPr>
            </a:br>
            <a:r>
              <a:rPr lang="en-US" dirty="0">
                <a:latin typeface="AcadMtavr" pitchFamily="2" charset="0"/>
              </a:rPr>
              <a:t/>
            </a:r>
            <a:br>
              <a:rPr lang="en-US" dirty="0">
                <a:latin typeface="AcadMtavr" pitchFamily="2" charset="0"/>
              </a:rPr>
            </a:br>
            <a:endParaRPr lang="en-US" dirty="0">
              <a:latin typeface="AcadMtavr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F:\2010\CONF-03.12.10. TSMU\FTOS &amp; VIDEO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609600"/>
            <a:ext cx="914400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erT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sul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mosaxleze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bavSvTa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saeqimo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dawesebulebaSi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mimarTvaTa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ricxvi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             2002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weli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_ 1.1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             2009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weli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_ 2.7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aseve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amave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periodSi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daavadebul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wvevandelTa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odenoba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gaizarda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21%-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iT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 rot="10800000">
            <a:off x="7086600" y="32004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10800000">
            <a:off x="8153400" y="51054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457198"/>
          <a:ext cx="8610600" cy="6252546"/>
        </p:xfrm>
        <a:graphic>
          <a:graphicData uri="http://schemas.openxmlformats.org/drawingml/2006/table">
            <a:tbl>
              <a:tblPr/>
              <a:tblGrid>
                <a:gridCol w="2952542"/>
                <a:gridCol w="2058545"/>
                <a:gridCol w="1940914"/>
                <a:gridCol w="1658599"/>
              </a:tblGrid>
              <a:tr h="11540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2002 </a:t>
                      </a:r>
                      <a:r>
                        <a:rPr lang="en-US" sz="2400" b="1" dirty="0" err="1">
                          <a:latin typeface="AcadNusx"/>
                          <a:ea typeface="Times New Roman"/>
                          <a:cs typeface="Times New Roman"/>
                        </a:rPr>
                        <a:t>weli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2009 </a:t>
                      </a:r>
                      <a:r>
                        <a:rPr lang="en-US" sz="2400" b="1" dirty="0" err="1">
                          <a:latin typeface="AcadNusx"/>
                          <a:ea typeface="Times New Roman"/>
                          <a:cs typeface="Times New Roman"/>
                        </a:rPr>
                        <a:t>weli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2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cadNusx"/>
                          <a:ea typeface="Times New Roman"/>
                          <a:cs typeface="Times New Roman"/>
                        </a:rPr>
                        <a:t>profilaqtikuri gasinjvebi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699723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671213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_4%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cadNusx"/>
                          <a:ea typeface="Times New Roman"/>
                          <a:cs typeface="Times New Roman"/>
                        </a:rPr>
                        <a:t>skoliozi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cadNusx"/>
                          <a:ea typeface="Times New Roman"/>
                          <a:cs typeface="Times New Roman"/>
                        </a:rPr>
                        <a:t>4329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6085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30%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cadNusx"/>
                          <a:ea typeface="Times New Roman"/>
                          <a:cs typeface="Times New Roman"/>
                        </a:rPr>
                        <a:t>tanadobis darRveva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cadNusx"/>
                          <a:ea typeface="Times New Roman"/>
                          <a:cs typeface="Times New Roman"/>
                        </a:rPr>
                        <a:t>2629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4022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35%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09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cadNusx"/>
                          <a:ea typeface="Times New Roman"/>
                          <a:cs typeface="Times New Roman"/>
                        </a:rPr>
                        <a:t>smenis daqveiTeba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879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1206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cadNusx"/>
                          <a:ea typeface="Times New Roman"/>
                          <a:cs typeface="Times New Roman"/>
                        </a:rPr>
                        <a:t>27%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967" marR="499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8382000" y="17526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0800000">
            <a:off x="8458200" y="3048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0800000">
            <a:off x="8458200" y="44196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0800000">
            <a:off x="8458200" y="55626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1" y="0"/>
          <a:ext cx="8839198" cy="6895785"/>
        </p:xfrm>
        <a:graphic>
          <a:graphicData uri="http://schemas.openxmlformats.org/drawingml/2006/table">
            <a:tbl>
              <a:tblPr/>
              <a:tblGrid>
                <a:gridCol w="2439202"/>
                <a:gridCol w="1066666"/>
                <a:gridCol w="1066666"/>
                <a:gridCol w="1066666"/>
                <a:gridCol w="1066666"/>
                <a:gridCol w="1066666"/>
                <a:gridCol w="1066666"/>
              </a:tblGrid>
              <a:tr h="45658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2005-2008 </a:t>
                      </a:r>
                      <a:r>
                        <a:rPr lang="en-US" sz="1400" b="1" dirty="0" err="1">
                          <a:latin typeface="AcadNusx"/>
                          <a:ea typeface="Times New Roman"/>
                          <a:cs typeface="Times New Roman"/>
                        </a:rPr>
                        <a:t>weli</a:t>
                      </a: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latin typeface="AcadNusx"/>
                          <a:ea typeface="Times New Roman"/>
                          <a:cs typeface="Times New Roman"/>
                        </a:rPr>
                        <a:t>daavadebianoba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2005-2008 weli avadoba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488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AcadNusx"/>
                          <a:ea typeface="Times New Roman"/>
                          <a:cs typeface="Times New Roman"/>
                        </a:rPr>
                        <a:t>Tvalisa</a:t>
                      </a: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latin typeface="AcadNusx"/>
                          <a:ea typeface="Times New Roman"/>
                          <a:cs typeface="Times New Roman"/>
                        </a:rPr>
                        <a:t>da</a:t>
                      </a: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latin typeface="AcadNusx"/>
                          <a:ea typeface="Times New Roman"/>
                          <a:cs typeface="Times New Roman"/>
                        </a:rPr>
                        <a:t>misi</a:t>
                      </a: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latin typeface="AcadNusx"/>
                          <a:ea typeface="Times New Roman"/>
                          <a:cs typeface="Times New Roman"/>
                        </a:rPr>
                        <a:t>danamatebis</a:t>
                      </a: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latin typeface="AcadNusx"/>
                          <a:ea typeface="Times New Roman"/>
                          <a:cs typeface="Times New Roman"/>
                        </a:rPr>
                        <a:t>daavadeba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1666.8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2273.6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27%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924.6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1149.7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20%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88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yurisa da dvrilisebri morCis daavadeba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984.4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1177.7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17%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740.5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913.6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19%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88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sunTqvis organoTa daavadeba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19326.8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24512.6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21%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16542.6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22568.7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27%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88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saWmlis momnelebeli organoebis daavadebebi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1978.6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3257.2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40%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1376.6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2246.6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40%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56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zogierTi parazituli da infeqciuri daavadebebi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3671.6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4013.2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9%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2793.5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3339.5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17%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88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fsiqiuri da qceviTi aSlilobebi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635.5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827.2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24%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174.2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198.5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13%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88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kanisa da kanqveSa qsovilis daavadebani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1457.8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1742.0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17%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1166.9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1391.9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16%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732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Zval-kunTovani sistemisa da SemaerTebeli qsovilis daavadebebi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332.6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614.9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46%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121.5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288.8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58%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4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sul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30054.1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38418.4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22%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23840.4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cadNusx"/>
                          <a:ea typeface="Times New Roman"/>
                          <a:cs typeface="Times New Roman"/>
                        </a:rPr>
                        <a:t>32097.6</a:t>
                      </a:r>
                      <a:endParaRPr lang="en-US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cadNusx"/>
                          <a:ea typeface="Times New Roman"/>
                          <a:cs typeface="Times New Roman"/>
                        </a:rPr>
                        <a:t>26%</a:t>
                      </a:r>
                      <a:endParaRPr lang="en-US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063" marR="48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Down Arrow 2"/>
          <p:cNvSpPr/>
          <p:nvPr/>
        </p:nvSpPr>
        <p:spPr>
          <a:xfrm rot="10800000">
            <a:off x="8659368" y="762000"/>
            <a:ext cx="484632" cy="5867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10800000">
            <a:off x="5486400" y="762000"/>
            <a:ext cx="484632" cy="5867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762000" y="762000"/>
            <a:ext cx="7696200" cy="5638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cadMtavr" pitchFamily="2" charset="0"/>
                <a:ea typeface="+mn-ea"/>
                <a:cs typeface="+mn-cs"/>
              </a:rPr>
              <a:t>Mminimum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cadMtavr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cadMtavr" pitchFamily="2" charset="0"/>
                <a:ea typeface="+mn-ea"/>
                <a:cs typeface="+mn-cs"/>
              </a:rPr>
              <a:t>riskis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cadMtavr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cadMtavr" pitchFamily="2" charset="0"/>
                <a:ea typeface="+mn-ea"/>
                <a:cs typeface="+mn-cs"/>
              </a:rPr>
              <a:t>jgufis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cadMtavr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cadMtavr" pitchFamily="2" charset="0"/>
                <a:ea typeface="+mn-ea"/>
                <a:cs typeface="+mn-cs"/>
              </a:rPr>
              <a:t>bavSvebis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cadMtavr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cadMtavr" pitchFamily="2" charset="0"/>
                <a:ea typeface="+mn-ea"/>
                <a:cs typeface="+mn-cs"/>
              </a:rPr>
              <a:t>mateba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cadMtavr" pitchFamily="2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cadMtav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8288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AcadMtavr" pitchFamily="2" charset="0"/>
              </a:rPr>
              <a:t>Uuecari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sikvdilianoba</a:t>
            </a:r>
            <a:r>
              <a:rPr lang="en-US" dirty="0" smtClean="0">
                <a:latin typeface="AcadMtavr" pitchFamily="2" charset="0"/>
              </a:rPr>
              <a:t/>
            </a:r>
            <a:br>
              <a:rPr lang="en-US" dirty="0" smtClean="0">
                <a:latin typeface="AcadMtavr" pitchFamily="2" charset="0"/>
              </a:rPr>
            </a:br>
            <a:r>
              <a:rPr lang="en-US" dirty="0" smtClean="0">
                <a:latin typeface="AcadMtavr" pitchFamily="2" charset="0"/>
              </a:rPr>
              <a:t>!</a:t>
            </a:r>
            <a:endParaRPr lang="en-US" dirty="0">
              <a:latin typeface="AcadMtavr" pitchFamily="2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75" y="928688"/>
            <a:ext cx="7772400" cy="39290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  <a:t>sportsmen </a:t>
            </a:r>
            <a:r>
              <a:rPr lang="en-US" sz="3200" b="1" dirty="0" err="1" smtClean="0">
                <a:solidFill>
                  <a:srgbClr val="191919"/>
                </a:solidFill>
                <a:latin typeface="AcadMtavr" pitchFamily="2" charset="0"/>
              </a:rPr>
              <a:t>bavSvTa</a:t>
            </a:r>
            <a: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  <a:t> </a:t>
            </a:r>
            <a:r>
              <a:rPr lang="en-US" sz="3200" b="1" dirty="0" err="1" smtClean="0">
                <a:solidFill>
                  <a:srgbClr val="191919"/>
                </a:solidFill>
                <a:latin typeface="AcadMtavr" pitchFamily="2" charset="0"/>
              </a:rPr>
              <a:t>da</a:t>
            </a:r>
            <a: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  <a:t> </a:t>
            </a:r>
            <a:r>
              <a:rPr lang="en-US" sz="3200" b="1" dirty="0" err="1" smtClean="0">
                <a:solidFill>
                  <a:srgbClr val="191919"/>
                </a:solidFill>
                <a:latin typeface="AcadMtavr" pitchFamily="2" charset="0"/>
              </a:rPr>
              <a:t>mozardTa</a:t>
            </a:r>
            <a: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  <a:t> </a:t>
            </a:r>
            <a:r>
              <a:rPr lang="en-US" sz="3200" b="1" dirty="0" err="1" smtClean="0">
                <a:solidFill>
                  <a:srgbClr val="191919"/>
                </a:solidFill>
                <a:latin typeface="AcadMtavr" pitchFamily="2" charset="0"/>
              </a:rPr>
              <a:t>gul-sisxlZarRvTa</a:t>
            </a:r>
            <a: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  <a:t> </a:t>
            </a:r>
            <a:r>
              <a:rPr lang="en-US" sz="3200" b="1" dirty="0" err="1" smtClean="0">
                <a:solidFill>
                  <a:srgbClr val="191919"/>
                </a:solidFill>
                <a:latin typeface="AcadMtavr" pitchFamily="2" charset="0"/>
              </a:rPr>
              <a:t>sistemis</a:t>
            </a:r>
            <a: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  <a:t> </a:t>
            </a:r>
            <a:b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</a:br>
            <a:r>
              <a:rPr lang="en-US" sz="3200" b="1" dirty="0" err="1" smtClean="0">
                <a:solidFill>
                  <a:srgbClr val="191919"/>
                </a:solidFill>
                <a:latin typeface="AcadMtavr" pitchFamily="2" charset="0"/>
              </a:rPr>
              <a:t>Tanamedrove</a:t>
            </a:r>
            <a: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  <a:t> </a:t>
            </a:r>
            <a:r>
              <a:rPr lang="en-US" sz="3200" b="1" dirty="0" err="1" smtClean="0">
                <a:solidFill>
                  <a:srgbClr val="191919"/>
                </a:solidFill>
                <a:latin typeface="AcadMtavr" pitchFamily="2" charset="0"/>
              </a:rPr>
              <a:t>marTva</a:t>
            </a:r>
            <a: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  <a:t> </a:t>
            </a:r>
            <a:b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</a:br>
            <a: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  <a:t/>
            </a:r>
            <a:b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</a:br>
            <a:r>
              <a:rPr lang="en-US" sz="3200" b="1" dirty="0" err="1" smtClean="0">
                <a:solidFill>
                  <a:srgbClr val="191919"/>
                </a:solidFill>
                <a:latin typeface="AcadMtavr" pitchFamily="2" charset="0"/>
              </a:rPr>
              <a:t>prof</a:t>
            </a:r>
            <a:r>
              <a:rPr lang="en-US" sz="3200" b="1" dirty="0" smtClean="0">
                <a:solidFill>
                  <a:srgbClr val="191919"/>
                </a:solidFill>
                <a:latin typeface="AcadMtavr" pitchFamily="2" charset="0"/>
              </a:rPr>
              <a:t>. </a:t>
            </a:r>
            <a:r>
              <a:rPr lang="en-US" sz="3200" b="1" dirty="0" err="1" smtClean="0">
                <a:solidFill>
                  <a:srgbClr val="191919"/>
                </a:solidFill>
                <a:latin typeface="AcadMtavr" pitchFamily="2" charset="0"/>
              </a:rPr>
              <a:t>g.Ca</a:t>
            </a:r>
            <a:r>
              <a:rPr lang="it-IT" sz="3200" b="1" dirty="0" smtClean="0">
                <a:solidFill>
                  <a:srgbClr val="191919"/>
                </a:solidFill>
                <a:latin typeface="AcadMtavr" pitchFamily="2" charset="0"/>
              </a:rPr>
              <a:t>xunaSvili </a:t>
            </a:r>
            <a:br>
              <a:rPr lang="it-IT" sz="3200" b="1" dirty="0" smtClean="0">
                <a:solidFill>
                  <a:srgbClr val="191919"/>
                </a:solidFill>
                <a:latin typeface="AcadMtavr" pitchFamily="2" charset="0"/>
              </a:rPr>
            </a:br>
            <a:r>
              <a:rPr lang="it-IT" sz="3200" b="1" dirty="0" smtClean="0">
                <a:solidFill>
                  <a:srgbClr val="191919"/>
                </a:solidFill>
                <a:latin typeface="AcadMtavr" pitchFamily="2" charset="0"/>
              </a:rPr>
              <a:t>med. doqtori n.jobava</a:t>
            </a:r>
            <a:endParaRPr lang="en-US" sz="3200" b="1" dirty="0">
              <a:latin typeface="AcadMtavr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38" y="5500688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03.12.2010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928938"/>
            <a:ext cx="8183562" cy="28368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Information on the diagnosis, symptoms, genetic implications and treatment of the following conditions: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1970088"/>
          </a:xfrm>
        </p:spPr>
        <p:txBody>
          <a:bodyPr>
            <a:normAutofit fontScale="92500" lnSpcReduction="10000"/>
          </a:bodyPr>
          <a:lstStyle/>
          <a:p>
            <a:endParaRPr lang="en-GB" smtClean="0"/>
          </a:p>
          <a:p>
            <a:endParaRPr lang="en-GB" smtClean="0"/>
          </a:p>
          <a:p>
            <a:r>
              <a:rPr lang="en-GB" smtClean="0"/>
              <a:t>Conditions that can cause young sudden cardiac death</a:t>
            </a:r>
            <a:endParaRPr lang="en-US" smtClean="0"/>
          </a:p>
        </p:txBody>
      </p:sp>
      <p:pic>
        <p:nvPicPr>
          <p:cNvPr id="15364" name="Picture 2" descr="CRY hearttext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714375"/>
            <a:ext cx="2500313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cry 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071688"/>
            <a:ext cx="50577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357188" y="0"/>
            <a:ext cx="8786812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indent="228600" eaLnBrk="0" hangingPunct="0">
              <a:tabLst>
                <a:tab pos="228600" algn="l"/>
              </a:tabLst>
            </a:pPr>
            <a:endParaRPr lang="en-GB" b="1" dirty="0">
              <a:cs typeface="Times New Roman" pitchFamily="18" charset="0"/>
            </a:endParaRPr>
          </a:p>
          <a:p>
            <a:pPr indent="228600" eaLnBrk="0" hangingPunct="0">
              <a:tabLst>
                <a:tab pos="228600" algn="l"/>
              </a:tabLst>
            </a:pPr>
            <a:endParaRPr lang="en-GB" b="1" dirty="0">
              <a:cs typeface="Times New Roman" pitchFamily="18" charset="0"/>
            </a:endParaRPr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1Hypertrophic </a:t>
            </a:r>
            <a:r>
              <a:rPr lang="en-GB" b="1" dirty="0" err="1">
                <a:cs typeface="Times New Roman" pitchFamily="18" charset="0"/>
              </a:rPr>
              <a:t>Cardiomyopathy</a:t>
            </a:r>
            <a:r>
              <a:rPr lang="en-GB" b="1" dirty="0">
                <a:cs typeface="Times New Roman" pitchFamily="18" charset="0"/>
              </a:rPr>
              <a:t> (HCM)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2.   </a:t>
            </a:r>
            <a:r>
              <a:rPr lang="en-GB" b="1" dirty="0" err="1">
                <a:cs typeface="Times New Roman" pitchFamily="18" charset="0"/>
              </a:rPr>
              <a:t>Arrhythmogenic</a:t>
            </a:r>
            <a:r>
              <a:rPr lang="en-GB" b="1" dirty="0">
                <a:cs typeface="Times New Roman" pitchFamily="18" charset="0"/>
              </a:rPr>
              <a:t> Right Ventricular </a:t>
            </a:r>
            <a:r>
              <a:rPr lang="en-GB" b="1" dirty="0" err="1">
                <a:cs typeface="Times New Roman" pitchFamily="18" charset="0"/>
              </a:rPr>
              <a:t>Cardiomyopathy</a:t>
            </a:r>
            <a:r>
              <a:rPr lang="en-GB" b="1" dirty="0">
                <a:cs typeface="Times New Roman" pitchFamily="18" charset="0"/>
              </a:rPr>
              <a:t> (ARVC)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3.   Dilated </a:t>
            </a:r>
            <a:r>
              <a:rPr lang="en-GB" b="1" dirty="0" err="1">
                <a:cs typeface="Times New Roman" pitchFamily="18" charset="0"/>
              </a:rPr>
              <a:t>Cardiomyopathy</a:t>
            </a:r>
            <a:r>
              <a:rPr lang="en-GB" b="1" dirty="0">
                <a:cs typeface="Times New Roman" pitchFamily="18" charset="0"/>
              </a:rPr>
              <a:t> (DCM)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4.   </a:t>
            </a:r>
            <a:r>
              <a:rPr lang="en-GB" b="1" dirty="0" err="1">
                <a:cs typeface="Times New Roman" pitchFamily="18" charset="0"/>
              </a:rPr>
              <a:t>Myocarditis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5.   Coronary Artery Disease (CAD)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6.   Ion </a:t>
            </a:r>
            <a:r>
              <a:rPr lang="en-GB" b="1" dirty="0" err="1">
                <a:cs typeface="Times New Roman" pitchFamily="18" charset="0"/>
              </a:rPr>
              <a:t>Channelopathies</a:t>
            </a:r>
            <a:endParaRPr lang="en-GB" b="1" dirty="0">
              <a:cs typeface="Times New Roman" pitchFamily="18" charset="0"/>
            </a:endParaRPr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  Long QT Syndrome</a:t>
            </a:r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	  </a:t>
            </a:r>
            <a:r>
              <a:rPr lang="en-GB" b="1" dirty="0" err="1">
                <a:cs typeface="Times New Roman" pitchFamily="18" charset="0"/>
              </a:rPr>
              <a:t>Brugada</a:t>
            </a:r>
            <a:r>
              <a:rPr lang="en-GB" b="1" dirty="0">
                <a:cs typeface="Times New Roman" pitchFamily="18" charset="0"/>
              </a:rPr>
              <a:t> Syndrome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	  Progressive Cardiac Conduction Defect (Lev-</a:t>
            </a:r>
            <a:r>
              <a:rPr lang="en-GB" b="1" dirty="0" err="1">
                <a:cs typeface="Times New Roman" pitchFamily="18" charset="0"/>
              </a:rPr>
              <a:t>Lenegre’s</a:t>
            </a:r>
            <a:r>
              <a:rPr lang="en-GB" b="1" dirty="0">
                <a:cs typeface="Times New Roman" pitchFamily="18" charset="0"/>
              </a:rPr>
              <a:t> Syndrome)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	  Idiopathic Ventricular Fibrillation (without </a:t>
            </a:r>
            <a:r>
              <a:rPr lang="en-GB" b="1" dirty="0" err="1">
                <a:cs typeface="Times New Roman" pitchFamily="18" charset="0"/>
              </a:rPr>
              <a:t>Brugada</a:t>
            </a:r>
            <a:r>
              <a:rPr lang="en-GB" b="1" dirty="0">
                <a:cs typeface="Times New Roman" pitchFamily="18" charset="0"/>
              </a:rPr>
              <a:t> ECG changes)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	  </a:t>
            </a:r>
            <a:r>
              <a:rPr lang="en-GB" b="1" dirty="0" err="1">
                <a:cs typeface="Times New Roman" pitchFamily="18" charset="0"/>
              </a:rPr>
              <a:t>Catecholaminergic</a:t>
            </a:r>
            <a:r>
              <a:rPr lang="en-GB" b="1" dirty="0">
                <a:cs typeface="Times New Roman" pitchFamily="18" charset="0"/>
              </a:rPr>
              <a:t> Polymorphic VT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7.   Wolff (Wolfe) Parkinson White Syndrome (WPW)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8.   Coronary Artery Anomalies (CAAs)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9.   </a:t>
            </a:r>
            <a:r>
              <a:rPr lang="en-GB" b="1" dirty="0" err="1">
                <a:cs typeface="Times New Roman" pitchFamily="18" charset="0"/>
              </a:rPr>
              <a:t>Marfan</a:t>
            </a:r>
            <a:r>
              <a:rPr lang="en-GB" b="1" dirty="0">
                <a:cs typeface="Times New Roman" pitchFamily="18" charset="0"/>
              </a:rPr>
              <a:t> Syndrome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10. Restrictive </a:t>
            </a:r>
            <a:r>
              <a:rPr lang="en-GB" b="1" dirty="0" err="1">
                <a:cs typeface="Times New Roman" pitchFamily="18" charset="0"/>
              </a:rPr>
              <a:t>Cardiomyopathy</a:t>
            </a:r>
            <a:r>
              <a:rPr lang="en-GB" b="1" dirty="0">
                <a:cs typeface="Times New Roman" pitchFamily="18" charset="0"/>
              </a:rPr>
              <a:t>  (RCM)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11. </a:t>
            </a:r>
            <a:r>
              <a:rPr lang="en-GB" b="1" dirty="0" err="1">
                <a:cs typeface="Times New Roman" pitchFamily="18" charset="0"/>
              </a:rPr>
              <a:t>Endocardial</a:t>
            </a:r>
            <a:r>
              <a:rPr lang="en-GB" b="1" dirty="0">
                <a:cs typeface="Times New Roman" pitchFamily="18" charset="0"/>
              </a:rPr>
              <a:t> </a:t>
            </a:r>
            <a:r>
              <a:rPr lang="en-GB" b="1" dirty="0" err="1">
                <a:cs typeface="Times New Roman" pitchFamily="18" charset="0"/>
              </a:rPr>
              <a:t>Fibroelastosis</a:t>
            </a:r>
            <a:r>
              <a:rPr lang="en-GB" b="1" dirty="0">
                <a:cs typeface="Times New Roman" pitchFamily="18" charset="0"/>
              </a:rPr>
              <a:t> (EFE)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12. Tachycardia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13. Antibiotic Prophylaxis 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14. </a:t>
            </a:r>
            <a:r>
              <a:rPr lang="en-GB" b="1" dirty="0" err="1">
                <a:cs typeface="Times New Roman" pitchFamily="18" charset="0"/>
              </a:rPr>
              <a:t>Churg</a:t>
            </a:r>
            <a:r>
              <a:rPr lang="en-GB" b="1" dirty="0">
                <a:cs typeface="Times New Roman" pitchFamily="18" charset="0"/>
              </a:rPr>
              <a:t>-Strauss Syndrome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15. Right Bundle Branch Block (RBBB)</a:t>
            </a:r>
            <a:endParaRPr lang="en-US" dirty="0">
              <a:cs typeface="Times New Roman" pitchFamily="18" charset="0"/>
            </a:endParaRPr>
          </a:p>
          <a:p>
            <a:pPr indent="228600" eaLnBrk="0" hangingPunct="0">
              <a:tabLst>
                <a:tab pos="228600" algn="l"/>
              </a:tabLst>
            </a:pPr>
            <a:r>
              <a:rPr lang="en-GB" b="1" dirty="0">
                <a:cs typeface="Times New Roman" pitchFamily="18" charset="0"/>
              </a:rPr>
              <a:t>16. Kawasaki Disease</a:t>
            </a:r>
            <a:endParaRPr lang="en-US" dirty="0"/>
          </a:p>
          <a:p>
            <a:pPr indent="228600" eaLnBrk="0" hangingPunct="0">
              <a:tabLst>
                <a:tab pos="228600" algn="l"/>
              </a:tabLst>
            </a:pP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625" y="857250"/>
            <a:ext cx="8486775" cy="7143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Use of BNP in Athlete Heart Pathology     Screening</a:t>
            </a:r>
            <a:endParaRPr lang="ru-RU" dirty="0"/>
          </a:p>
        </p:txBody>
      </p:sp>
      <p:sp>
        <p:nvSpPr>
          <p:cNvPr id="24579" name="Text Placeholder 5"/>
          <p:cNvSpPr>
            <a:spLocks noGrp="1"/>
          </p:cNvSpPr>
          <p:nvPr>
            <p:ph type="body" sz="half" idx="2"/>
          </p:nvPr>
        </p:nvSpPr>
        <p:spPr>
          <a:xfrm>
            <a:off x="500063" y="5214938"/>
            <a:ext cx="8143875" cy="1000125"/>
          </a:xfrm>
        </p:spPr>
        <p:txBody>
          <a:bodyPr/>
          <a:lstStyle/>
          <a:p>
            <a:pPr marL="44450">
              <a:spcBef>
                <a:spcPct val="0"/>
              </a:spcBef>
            </a:pPr>
            <a:r>
              <a:rPr lang="en-US" sz="1600" b="1" smtClean="0"/>
              <a:t>ILIA NADAREISHVILI  -  AIETI Highest Medical School</a:t>
            </a:r>
          </a:p>
          <a:p>
            <a:pPr marL="44450">
              <a:spcBef>
                <a:spcPct val="0"/>
              </a:spcBef>
            </a:pPr>
            <a:r>
              <a:rPr lang="en-US" sz="1600" b="1" smtClean="0"/>
              <a:t>GEORGE CHAKHUNASHVILI  MD, PhD-  TSMU Pediatric Clinic Director Substitute</a:t>
            </a:r>
            <a:endParaRPr lang="ru-RU" sz="1600" b="1" smtClean="0"/>
          </a:p>
        </p:txBody>
      </p:sp>
      <p:pic>
        <p:nvPicPr>
          <p:cNvPr id="24580" name="Picture 4" descr="2202375444_70c40830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750" y="2143125"/>
            <a:ext cx="570706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Placeholder 6" descr="18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7158" y="2071678"/>
            <a:ext cx="3571900" cy="4286280"/>
          </a:xfrm>
        </p:spPr>
      </p:pic>
      <p:sp>
        <p:nvSpPr>
          <p:cNvPr id="8" name="Rectangle 7"/>
          <p:cNvSpPr/>
          <p:nvPr/>
        </p:nvSpPr>
        <p:spPr>
          <a:xfrm>
            <a:off x="571500" y="428625"/>
            <a:ext cx="2667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 </a:t>
            </a:r>
            <a:r>
              <a:rPr lang="en-US" dirty="0"/>
              <a:t>01.06.10.-XXII////-II</a:t>
            </a:r>
            <a:r>
              <a:rPr lang="en-US" sz="1050" dirty="0"/>
              <a:t> 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600200"/>
            <a:ext cx="5257800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dirty="0" err="1" smtClean="0">
                <a:latin typeface="AcadMtavr" pitchFamily="2" charset="0"/>
              </a:rPr>
              <a:t>Aaqedan</a:t>
            </a:r>
            <a:r>
              <a:rPr lang="en-US" sz="5400" dirty="0" smtClean="0">
                <a:latin typeface="AcadMtavr" pitchFamily="2" charset="0"/>
              </a:rPr>
              <a:t> </a:t>
            </a:r>
            <a:r>
              <a:rPr lang="en-US" sz="5400" dirty="0" err="1" smtClean="0">
                <a:latin typeface="AcadMtavr" pitchFamily="2" charset="0"/>
              </a:rPr>
              <a:t>gamomdinare</a:t>
            </a:r>
            <a:r>
              <a:rPr lang="en-US" sz="5400" dirty="0" smtClean="0">
                <a:latin typeface="AcadMtavr" pitchFamily="2" charset="0"/>
              </a:rPr>
              <a:t> </a:t>
            </a:r>
            <a:r>
              <a:rPr lang="en-US" sz="5400" dirty="0" err="1" smtClean="0">
                <a:latin typeface="AcadMtavr" pitchFamily="2" charset="0"/>
              </a:rPr>
              <a:t>mxari</a:t>
            </a:r>
            <a:r>
              <a:rPr lang="en-US" sz="5400" dirty="0" smtClean="0">
                <a:latin typeface="AcadMtavr" pitchFamily="2" charset="0"/>
              </a:rPr>
              <a:t> </a:t>
            </a:r>
            <a:r>
              <a:rPr lang="en-US" sz="5400" dirty="0" err="1" smtClean="0">
                <a:latin typeface="AcadMtavr" pitchFamily="2" charset="0"/>
              </a:rPr>
              <a:t>unda</a:t>
            </a:r>
            <a:r>
              <a:rPr lang="en-US" sz="5400" dirty="0" smtClean="0">
                <a:latin typeface="AcadMtavr" pitchFamily="2" charset="0"/>
              </a:rPr>
              <a:t> </a:t>
            </a:r>
            <a:r>
              <a:rPr lang="en-US" sz="5400" dirty="0" err="1" smtClean="0">
                <a:latin typeface="AcadMtavr" pitchFamily="2" charset="0"/>
              </a:rPr>
              <a:t>davuWiroT</a:t>
            </a:r>
            <a:endParaRPr lang="en-US" sz="5400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F:\2010\CONF-03.12.10. TSMU\FTOS &amp; VIDEO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dirty="0" err="1" smtClean="0">
                <a:latin typeface="AcadMtavr" pitchFamily="2" charset="0"/>
              </a:rPr>
              <a:t>Pproeqtis</a:t>
            </a:r>
            <a:r>
              <a:rPr lang="en-US" sz="4000" dirty="0" smtClean="0">
                <a:latin typeface="AcadMtavr" pitchFamily="2" charset="0"/>
              </a:rPr>
              <a:t> </a:t>
            </a:r>
            <a:r>
              <a:rPr lang="en-US" sz="4000" dirty="0" err="1" smtClean="0">
                <a:latin typeface="AcadMtavr" pitchFamily="2" charset="0"/>
              </a:rPr>
              <a:t>umniSvnelovaness</a:t>
            </a:r>
            <a:r>
              <a:rPr lang="en-US" sz="4000" dirty="0" smtClean="0">
                <a:latin typeface="AcadMtavr" pitchFamily="2" charset="0"/>
              </a:rPr>
              <a:t> </a:t>
            </a:r>
            <a:r>
              <a:rPr lang="en-US" sz="4000" dirty="0" err="1" smtClean="0">
                <a:latin typeface="AcadMtavr" pitchFamily="2" charset="0"/>
              </a:rPr>
              <a:t>monapovars</a:t>
            </a:r>
            <a:endParaRPr lang="en-US" sz="4000" dirty="0">
              <a:latin typeface="AcadMtavr" pitchFamily="2" charset="0"/>
            </a:endParaRPr>
          </a:p>
        </p:txBody>
      </p:sp>
      <p:sp>
        <p:nvSpPr>
          <p:cNvPr id="4" name="Rectangle 6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</a:t>
            </a: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2590800" y="1600200"/>
            <a:ext cx="3733800" cy="685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ganaTlebi</a:t>
            </a:r>
            <a:r>
              <a:rPr lang="en-US" sz="2400" kern="0" dirty="0" err="1" smtClean="0">
                <a:latin typeface="AcadMtavr" pitchFamily="2" charset="0"/>
              </a:rPr>
              <a:t>s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  </a:t>
            </a: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3200400"/>
            <a:ext cx="2590800" cy="838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jandacvis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  </a:t>
            </a: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5715000" y="3581400"/>
            <a:ext cx="3276600" cy="685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</a:t>
            </a:r>
            <a:r>
              <a:rPr lang="en-US" sz="2400" kern="0" dirty="0" err="1" smtClean="0">
                <a:latin typeface="AcadMtavr" pitchFamily="2" charset="0"/>
              </a:rPr>
              <a:t>sportis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  </a:t>
            </a: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2057400" y="2057400"/>
            <a:ext cx="4648200" cy="2133600"/>
          </a:xfrm>
          <a:prstGeom prst="triangle">
            <a:avLst>
              <a:gd name="adj" fmla="val 494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152400" y="4419600"/>
            <a:ext cx="8458200" cy="1295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 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saministroTa</a:t>
            </a:r>
            <a:endParaRPr lang="en-US" sz="2400" kern="0" dirty="0" smtClean="0">
              <a:effectLst/>
              <a:latin typeface="AcadMtavr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 smtClean="0">
                <a:effectLst/>
                <a:latin typeface="AcadMtavr" pitchFamily="2" charset="0"/>
              </a:rPr>
              <a:t>  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proeqtSi</a:t>
            </a:r>
            <a:r>
              <a:rPr lang="en-US" sz="2400" kern="0" dirty="0" smtClean="0">
                <a:effectLst/>
                <a:latin typeface="AcadMtavr" pitchFamily="2" charset="0"/>
              </a:rPr>
              <a:t> </a:t>
            </a:r>
            <a:r>
              <a:rPr lang="en-US" sz="2400" kern="0" dirty="0" err="1" smtClean="0">
                <a:effectLst/>
                <a:latin typeface="AcadMtavr" pitchFamily="2" charset="0"/>
              </a:rPr>
              <a:t>erToblivi</a:t>
            </a:r>
            <a:r>
              <a:rPr lang="en-US" sz="2400" kern="0" dirty="0" smtClean="0">
                <a:effectLst/>
                <a:latin typeface="AcadMtavr" pitchFamily="2" charset="0"/>
              </a:rPr>
              <a:t> </a:t>
            </a:r>
            <a:r>
              <a:rPr lang="en-US" sz="2400" kern="0" dirty="0" err="1" smtClean="0">
                <a:effectLst/>
                <a:latin typeface="AcadMtavr" pitchFamily="2" charset="0"/>
              </a:rPr>
              <a:t>monawileobis</a:t>
            </a:r>
            <a:r>
              <a:rPr lang="en-US" sz="2400" kern="0" dirty="0" smtClean="0">
                <a:effectLst/>
                <a:latin typeface="AcadMtavr" pitchFamily="2" charset="0"/>
              </a:rPr>
              <a:t>  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aucileblobis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</a:t>
            </a:r>
            <a:r>
              <a:rPr lang="en-US" sz="2400" kern="0" dirty="0" smtClean="0">
                <a:effectLst/>
                <a:latin typeface="AcadMtavr" pitchFamily="2" charset="0"/>
              </a:rPr>
              <a:t> </a:t>
            </a:r>
            <a:r>
              <a:rPr lang="en-US" sz="2400" kern="0" dirty="0" err="1" smtClean="0">
                <a:effectLst/>
                <a:latin typeface="AcadMtavr" pitchFamily="2" charset="0"/>
              </a:rPr>
              <a:t>aRiarebis</a:t>
            </a:r>
            <a:r>
              <a:rPr lang="en-US" sz="2400" kern="0" dirty="0" smtClean="0">
                <a:effectLst/>
                <a:latin typeface="AcadMtavr" pitchFamily="2" charset="0"/>
              </a:rPr>
              <a:t>   </a:t>
            </a:r>
            <a:r>
              <a:rPr lang="en-US" sz="2400" kern="0" dirty="0" err="1" smtClean="0">
                <a:effectLst/>
                <a:latin typeface="AcadMtavr" pitchFamily="2" charset="0"/>
              </a:rPr>
              <a:t>miRwevas</a:t>
            </a:r>
            <a:r>
              <a:rPr lang="en-US" sz="2400" kern="0" dirty="0" smtClean="0">
                <a:effectLst/>
                <a:latin typeface="+mn-lt"/>
                <a:cs typeface="+mn-cs"/>
              </a:rPr>
              <a:t>                               </a:t>
            </a: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US" sz="2400" kern="0" dirty="0">
              <a:effectLst/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en-US" sz="2400" kern="0" dirty="0">
                <a:effectLst/>
                <a:latin typeface="+mn-lt"/>
                <a:cs typeface="+mn-cs"/>
              </a:rPr>
              <a:t>           </a:t>
            </a:r>
            <a:endParaRPr lang="ru-RU" sz="2400" kern="0" dirty="0">
              <a:effectLst/>
              <a:latin typeface="+mn-lt"/>
              <a:cs typeface="+mn-cs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447800"/>
            <a:ext cx="4724400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800" dirty="0" err="1" smtClean="0">
                <a:latin typeface="AcadMtavr" pitchFamily="2" charset="0"/>
              </a:rPr>
              <a:t>Dda</a:t>
            </a:r>
            <a:r>
              <a:rPr lang="en-US" sz="4800" dirty="0" smtClean="0">
                <a:latin typeface="AcadMtavr" pitchFamily="2" charset="0"/>
              </a:rPr>
              <a:t> </a:t>
            </a:r>
            <a:r>
              <a:rPr lang="en-US" sz="4800" dirty="0" err="1" smtClean="0">
                <a:latin typeface="AcadMtavr" pitchFamily="2" charset="0"/>
              </a:rPr>
              <a:t>xeli</a:t>
            </a:r>
            <a:r>
              <a:rPr lang="en-US" sz="4800" dirty="0" smtClean="0">
                <a:latin typeface="AcadMtavr" pitchFamily="2" charset="0"/>
              </a:rPr>
              <a:t>     </a:t>
            </a:r>
            <a:r>
              <a:rPr lang="en-US" sz="4800" dirty="0" err="1" smtClean="0">
                <a:latin typeface="AcadMtavr" pitchFamily="2" charset="0"/>
              </a:rPr>
              <a:t>SevuwyoT</a:t>
            </a:r>
            <a:r>
              <a:rPr lang="en-US" sz="4800" dirty="0" smtClean="0">
                <a:latin typeface="AcadMtavr" pitchFamily="2" charset="0"/>
              </a:rPr>
              <a:t> </a:t>
            </a:r>
            <a:r>
              <a:rPr lang="en-US" sz="4800" dirty="0" err="1" smtClean="0">
                <a:latin typeface="AcadMtavr" pitchFamily="2" charset="0"/>
              </a:rPr>
              <a:t>mis</a:t>
            </a:r>
            <a:r>
              <a:rPr lang="en-US" sz="4800" dirty="0" smtClean="0">
                <a:latin typeface="AcadMtavr" pitchFamily="2" charset="0"/>
              </a:rPr>
              <a:t>  </a:t>
            </a:r>
          </a:p>
          <a:p>
            <a:r>
              <a:rPr lang="en-US" sz="4800" dirty="0" err="1" smtClean="0">
                <a:latin typeface="AcadMtavr" pitchFamily="2" charset="0"/>
              </a:rPr>
              <a:t>dinamiur</a:t>
            </a:r>
            <a:r>
              <a:rPr lang="en-US" sz="4800" dirty="0" smtClean="0">
                <a:latin typeface="AcadMtavr" pitchFamily="2" charset="0"/>
              </a:rPr>
              <a:t> </a:t>
            </a:r>
            <a:r>
              <a:rPr lang="en-US" sz="4800" dirty="0" err="1" smtClean="0">
                <a:latin typeface="AcadMtavr" pitchFamily="2" charset="0"/>
              </a:rPr>
              <a:t>ganviTarebas</a:t>
            </a:r>
            <a:endParaRPr lang="en-US" sz="4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8600" y="5715000"/>
            <a:ext cx="5334000" cy="99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3-4 </a:t>
            </a:r>
            <a:r>
              <a:rPr lang="en-US" dirty="0" err="1" smtClean="0">
                <a:latin typeface="AcadMtavr" pitchFamily="2" charset="0"/>
              </a:rPr>
              <a:t>dekemberi</a:t>
            </a:r>
            <a:r>
              <a:rPr lang="en-US" dirty="0" smtClean="0">
                <a:latin typeface="AcadMtavr" pitchFamily="2" charset="0"/>
              </a:rPr>
              <a:t>, </a:t>
            </a:r>
            <a:r>
              <a:rPr lang="en-US" dirty="0" err="1" smtClean="0">
                <a:latin typeface="AcadMtavr" pitchFamily="2" charset="0"/>
              </a:rPr>
              <a:t>Tssu</a:t>
            </a:r>
            <a:r>
              <a:rPr lang="en-US" dirty="0" smtClean="0">
                <a:latin typeface="AcadMtavr" pitchFamily="2" charset="0"/>
              </a:rPr>
              <a:t> Tbilisi </a:t>
            </a:r>
          </a:p>
          <a:p>
            <a:r>
              <a:rPr lang="en-US" dirty="0" smtClean="0"/>
              <a:t>                      2010</a:t>
            </a:r>
          </a:p>
          <a:p>
            <a:r>
              <a:rPr lang="en-US" dirty="0" smtClean="0"/>
              <a:t>3-4 December, TSMU Tbilisi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10800000" flipV="1">
            <a:off x="1676400" y="3886200"/>
            <a:ext cx="6400800" cy="1524000"/>
          </a:xfrm>
        </p:spPr>
        <p:txBody>
          <a:bodyPr>
            <a:noAutofit/>
          </a:bodyPr>
          <a:lstStyle/>
          <a:p>
            <a:r>
              <a:rPr lang="en-US" sz="7200" dirty="0" err="1" smtClean="0">
                <a:latin typeface="AcadMtavr" pitchFamily="2" charset="0"/>
              </a:rPr>
              <a:t>rezolucia</a:t>
            </a:r>
            <a:endParaRPr lang="en-US" sz="7200" dirty="0">
              <a:latin typeface="AcadMtavr" pitchFamily="2" charset="0"/>
            </a:endParaRPr>
          </a:p>
        </p:txBody>
      </p:sp>
      <p:pic>
        <p:nvPicPr>
          <p:cNvPr id="2037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771900" y="800099"/>
            <a:ext cx="182880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2400" y="6857998"/>
            <a:ext cx="4040188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1" name="Picture 7" descr="logo-eng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8915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 flipV="1">
            <a:off x="6934200" y="3505200"/>
            <a:ext cx="1143000" cy="3810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819400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223962" y="3043238"/>
            <a:ext cx="847725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1"/>
          <p:cNvSpPr>
            <a:spLocks noChangeArrowheads="1"/>
          </p:cNvSpPr>
          <p:nvPr/>
        </p:nvSpPr>
        <p:spPr bwMode="auto">
          <a:xfrm>
            <a:off x="0" y="-686648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3200" dirty="0" smtClean="0">
              <a:latin typeface="AcadNusx" pitchFamily="2" charset="0"/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proeqtis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,,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saqarTveloSi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bavSvTa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mozardTa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fizikuri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ganaTlebisa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sportSi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maTi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masobrivi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Cabmis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erTiani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erovnuli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strategiisa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samoqmedo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gegmis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SemuSaveba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”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monapovars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_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jandacvis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ganaTlebisa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sportis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saministrTa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proeqtSi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erToblivi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monawileobis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aucileblobis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aRiarebisa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misi</a:t>
            </a:r>
            <a:r>
              <a:rPr lang="en-US" sz="3200" b="1" dirty="0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ganviTarebis</a:t>
            </a:r>
            <a:r>
              <a:rPr lang="en-US" sz="3200" b="1" dirty="0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aucilebeli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mxardaWera</a:t>
            </a:r>
            <a:r>
              <a:rPr lang="en-US" sz="3200" b="1" dirty="0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1"/>
          <p:cNvSpPr>
            <a:spLocks noChangeArrowheads="1"/>
          </p:cNvSpPr>
          <p:nvPr/>
        </p:nvSpPr>
        <p:spPr bwMode="auto">
          <a:xfrm>
            <a:off x="0" y="1002775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skolebSi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am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etapze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/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SemdgomSi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ki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baga-baRebSi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saeqimo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saqmianobis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amoqmedeba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saxelmwifoSi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ganaTlebis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sistemaSi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mimdinare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warmatebul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reformebs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kidev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metad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srulyofasa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samagaliTos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gaxdis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.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amdenad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konferencia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mxars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uWers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mis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mZlavr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amoqmedebas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1"/>
          <p:cNvSpPr>
            <a:spLocks noChangeArrowheads="1"/>
          </p:cNvSpPr>
          <p:nvPr/>
        </p:nvSpPr>
        <p:spPr bwMode="auto">
          <a:xfrm>
            <a:off x="0" y="37853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aucilebelia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: 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a)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saeqimo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strategiis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Sesrulebasa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konkretuli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winadadebebis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swrafi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SemuSaveba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b) debulebis SemuSaveba saeqimo saqmianobis Sesasruleblad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1"/>
          <p:cNvSpPr>
            <a:spLocks noChangeArrowheads="1"/>
          </p:cNvSpPr>
          <p:nvPr/>
        </p:nvSpPr>
        <p:spPr bwMode="auto">
          <a:xfrm>
            <a:off x="0" y="306050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eTxovos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: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             -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jandacvis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saministros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saeqimo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kabinetis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struqturis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gansazRvra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gzamkvlevTa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Seqmna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specialistTa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gadamzadebisa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momzadebis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uSualo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Sesruleba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saeqimo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saqmianobis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monitoringi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               -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sportis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saministros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: 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specialistebis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moTxovnis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gansazRvra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sportis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eqimebis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fizioTerapevtebis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meTodistebis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a.S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Arial" pitchFamily="34" charset="0"/>
              </a:rPr>
              <a:t>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Arial" pitchFamily="34" charset="0"/>
              </a:rPr>
              <a:t>-ganaTlebis saministros: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specialistTa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gadamzadebisa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momzadebis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uSualo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strategiis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Seqmna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skolebsa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baga-baRebSi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saeqimo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saqmianobis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aRdgena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0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AcadNusx"/>
                <a:ea typeface="Times New Roman"/>
                <a:cs typeface="Times New Roman"/>
              </a:rPr>
              <a:t>eTxovos saqarTvelos parlamentis Sesabamis komitetebsa da aRmasrulebel organoebs proeqtSi erToblivi Cabmis aucileblobiT gamowveuli erTiani mmarTvelobiTi sainiciativo jgufis Seqmna, romelic bolomde miiyvans rTulad Sesasrulebel saorganizacio saqmianobas</a:t>
            </a:r>
            <a:endParaRPr lang="en-US" sz="36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>
                <a:latin typeface="AcadMtavr" pitchFamily="2" charset="0"/>
              </a:rPr>
              <a:t>Semdegi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etapia</a:t>
            </a:r>
            <a:r>
              <a:rPr lang="en-US" dirty="0" smtClean="0">
                <a:latin typeface="AcadMtavr" pitchFamily="2" charset="0"/>
              </a:rPr>
              <a:t>:</a:t>
            </a:r>
            <a:br>
              <a:rPr lang="en-US" dirty="0" smtClean="0">
                <a:latin typeface="AcadMtavr" pitchFamily="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cadNusx" pitchFamily="2" charset="0"/>
                <a:cs typeface="Arial" pitchFamily="34" charset="0"/>
              </a:rPr>
              <a:t>1.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proeqtSi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erToblivi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Cabmis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aucileblobiT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gamowveuli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erTiani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mmarTvelobiTi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sainiciativo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jgufis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Seqmna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romelic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ganaxorcielebs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da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uzrunvelyofs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Zalzed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rTulad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warsamarT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saorganizacio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saqmianobas</a:t>
            </a:r>
            <a:endParaRPr lang="en-US" b="1" dirty="0" smtClean="0">
              <a:latin typeface="AcadNusx" pitchFamily="2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latin typeface="AcadNusx" pitchFamily="2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cadNusx" pitchFamily="2" charset="0"/>
                <a:cs typeface="Arial" pitchFamily="34" charset="0"/>
              </a:rPr>
              <a:t>2.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strategiis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gansaxorcielebeli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programebis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Seqmna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ganxilva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da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umokles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vadaSi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maTi</a:t>
            </a:r>
            <a:r>
              <a:rPr lang="en-US" b="1" dirty="0" smtClean="0">
                <a:latin typeface="AcadNusx" pitchFamily="2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cadNusx" pitchFamily="2" charset="0"/>
                <a:cs typeface="Arial" pitchFamily="34" charset="0"/>
              </a:rPr>
              <a:t>Sesruleba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618630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mosalodneli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Sedegi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cadNusx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dirty="0" smtClean="0">
              <a:latin typeface="AcadNusx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janmrTeli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Taobebis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aRzrdaSi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medicinis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sportis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ganaTlebis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mecnieruli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marTviT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jansaRi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cxovrebis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wesSi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organoTa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funqciebis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maCveneblebis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cadNusx" pitchFamily="2" charset="0"/>
                <a:ea typeface="Times New Roman" pitchFamily="18" charset="0"/>
                <a:cs typeface="Times New Roman" pitchFamily="18" charset="0"/>
              </a:rPr>
              <a:t>gaumjobeseba</a:t>
            </a:r>
            <a:r>
              <a:rPr lang="en-US" sz="3600" dirty="0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da</a:t>
            </a:r>
            <a:r>
              <a:rPr lang="en-US" sz="3600" dirty="0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maTi</a:t>
            </a:r>
            <a:r>
              <a:rPr lang="en-US" sz="3600" dirty="0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kvalificiuri</a:t>
            </a:r>
            <a:r>
              <a:rPr lang="en-US" sz="3600" dirty="0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AcadNusx" pitchFamily="2" charset="0"/>
                <a:ea typeface="Times New Roman" pitchFamily="18" charset="0"/>
                <a:cs typeface="Times New Roman" pitchFamily="18" charset="0"/>
              </a:rPr>
              <a:t>monitoringi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2010\CONF-03.12.10. TSMU\FTOS &amp; VIDEO\New Folder\Фото0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3657600" cy="4876800"/>
          </a:xfrm>
          <a:prstGeom prst="rect">
            <a:avLst/>
          </a:prstGeom>
          <a:noFill/>
        </p:spPr>
      </p:pic>
      <p:pic>
        <p:nvPicPr>
          <p:cNvPr id="5" name="Picture 5" descr="F:\2010\CONF-03.12.10. TSMU\FTOS &amp; VIDEO\New Folder\Фото0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6576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AcadMtavr" pitchFamily="2" charset="0"/>
              </a:rPr>
              <a:t>Aaqtiobis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Seneleba</a:t>
            </a:r>
            <a:endParaRPr lang="en-US" dirty="0">
              <a:latin typeface="AcadMtav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latin typeface="AcadMtavr" pitchFamily="2" charset="0"/>
              </a:rPr>
              <a:t>A      </a:t>
            </a:r>
            <a:r>
              <a:rPr lang="en-US" dirty="0" err="1" smtClean="0">
                <a:latin typeface="AcadMtavr" pitchFamily="2" charset="0"/>
              </a:rPr>
              <a:t>ar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iqneba</a:t>
            </a:r>
            <a:r>
              <a:rPr lang="en-US" dirty="0" smtClean="0">
                <a:latin typeface="AcadMtavr" pitchFamily="2" charset="0"/>
              </a:rPr>
              <a:t>, arc </a:t>
            </a:r>
            <a:r>
              <a:rPr lang="en-US" dirty="0" err="1" smtClean="0">
                <a:latin typeface="AcadMtavr" pitchFamily="2" charset="0"/>
              </a:rPr>
              <a:t>SeiZleba</a:t>
            </a:r>
            <a:r>
              <a:rPr lang="en-US" dirty="0" smtClean="0">
                <a:latin typeface="AcadMtavr" pitchFamily="2" charset="0"/>
              </a:rPr>
              <a:t>,</a:t>
            </a:r>
          </a:p>
          <a:p>
            <a:r>
              <a:rPr lang="en-US" dirty="0" smtClean="0">
                <a:latin typeface="AcadMtavr" pitchFamily="2" charset="0"/>
              </a:rPr>
              <a:t>          </a:t>
            </a:r>
            <a:r>
              <a:rPr lang="en-US" dirty="0" err="1" smtClean="0">
                <a:latin typeface="AcadMtavr" pitchFamily="2" charset="0"/>
              </a:rPr>
              <a:t>Ddro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ar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iTmens</a:t>
            </a:r>
            <a:r>
              <a:rPr lang="en-US" dirty="0" smtClean="0">
                <a:latin typeface="AcadMtavr" pitchFamily="2" charset="0"/>
              </a:rPr>
              <a:t>, </a:t>
            </a:r>
          </a:p>
          <a:p>
            <a:r>
              <a:rPr lang="en-US" dirty="0" smtClean="0">
                <a:latin typeface="AcadMtavr" pitchFamily="2" charset="0"/>
              </a:rPr>
              <a:t>      </a:t>
            </a:r>
            <a:r>
              <a:rPr lang="en-US" dirty="0" err="1" smtClean="0">
                <a:latin typeface="AcadMtavr" pitchFamily="2" charset="0"/>
              </a:rPr>
              <a:t>TanamSromlobisaTvis</a:t>
            </a:r>
            <a:r>
              <a:rPr lang="en-US" smtClean="0">
                <a:latin typeface="AcadMtavr" pitchFamily="2" charset="0"/>
              </a:rPr>
              <a:t>  </a:t>
            </a:r>
            <a:endParaRPr lang="en-US" dirty="0" smtClean="0">
              <a:latin typeface="AcadMtavr" pitchFamily="2" charset="0"/>
            </a:endParaRPr>
          </a:p>
          <a:p>
            <a:r>
              <a:rPr lang="en-US" dirty="0" smtClean="0">
                <a:latin typeface="AcadMtavr" pitchFamily="2" charset="0"/>
              </a:rPr>
              <a:t>         </a:t>
            </a:r>
            <a:r>
              <a:rPr lang="en-US" dirty="0" err="1" smtClean="0">
                <a:latin typeface="AcadMtavr" pitchFamily="2" charset="0"/>
              </a:rPr>
              <a:t>uRrmesi</a:t>
            </a:r>
            <a:r>
              <a:rPr lang="en-US" dirty="0" smtClean="0">
                <a:latin typeface="AcadMtavr" pitchFamily="2" charset="0"/>
              </a:rPr>
              <a:t> </a:t>
            </a:r>
            <a:r>
              <a:rPr lang="en-US" dirty="0" err="1" smtClean="0">
                <a:latin typeface="AcadMtavr" pitchFamily="2" charset="0"/>
              </a:rPr>
              <a:t>madloba</a:t>
            </a:r>
            <a:r>
              <a:rPr lang="en-US" dirty="0" smtClean="0">
                <a:latin typeface="AcadMtavr" pitchFamily="2" charset="0"/>
              </a:rPr>
              <a:t>.</a:t>
            </a:r>
          </a:p>
          <a:p>
            <a:r>
              <a:rPr lang="en-US" dirty="0" smtClean="0">
                <a:latin typeface="AcadMtavr" pitchFamily="2" charset="0"/>
              </a:rPr>
              <a:t>            </a:t>
            </a:r>
          </a:p>
          <a:p>
            <a:r>
              <a:rPr lang="en-US" dirty="0" smtClean="0">
                <a:latin typeface="AcadMtavr" pitchFamily="2" charset="0"/>
              </a:rPr>
              <a:t>               </a:t>
            </a:r>
            <a:r>
              <a:rPr lang="en-US" dirty="0" err="1" smtClean="0">
                <a:latin typeface="AcadMtavr" pitchFamily="2" charset="0"/>
              </a:rPr>
              <a:t>prof</a:t>
            </a:r>
            <a:r>
              <a:rPr lang="en-US" dirty="0" smtClean="0">
                <a:latin typeface="AcadMtavr" pitchFamily="2" charset="0"/>
              </a:rPr>
              <a:t>. g. </a:t>
            </a:r>
            <a:r>
              <a:rPr lang="en-US" dirty="0" err="1" smtClean="0">
                <a:latin typeface="AcadMtavr" pitchFamily="2" charset="0"/>
              </a:rPr>
              <a:t>CaxunaSvili</a:t>
            </a:r>
            <a:endParaRPr lang="en-US" dirty="0" smtClean="0">
              <a:latin typeface="AcadMtavr" pitchFamily="2" charset="0"/>
            </a:endParaRPr>
          </a:p>
          <a:p>
            <a:r>
              <a:rPr lang="en-US" dirty="0" smtClean="0">
                <a:latin typeface="AcadMtavr" pitchFamily="2" charset="0"/>
              </a:rPr>
              <a:t>                               2010w. </a:t>
            </a:r>
            <a:endParaRPr lang="en-US" dirty="0">
              <a:latin typeface="AcadMtavr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F:\2010\CONF-03.12.10. TSMU\FTOS &amp; VIDEO\New Folder\Фото0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2578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</TotalTime>
  <Words>1393</Words>
  <Application>Microsoft Office PowerPoint</Application>
  <PresentationFormat>On-screen Show (4:3)</PresentationFormat>
  <Paragraphs>438</Paragraphs>
  <Slides>80</Slides>
  <Notes>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Office Theme</vt:lpstr>
      <vt:lpstr>Acrobat Document</vt:lpstr>
      <vt:lpstr>Presentation</vt:lpstr>
      <vt:lpstr>Slide 1</vt:lpstr>
      <vt:lpstr>Jgufis 1 Tvis angariSi</vt:lpstr>
      <vt:lpstr>Slide 3</vt:lpstr>
      <vt:lpstr>Slide 4</vt:lpstr>
      <vt:lpstr>Slide 5</vt:lpstr>
      <vt:lpstr>Slide 6</vt:lpstr>
      <vt:lpstr>Slide 7</vt:lpstr>
      <vt:lpstr>Slide 8</vt:lpstr>
      <vt:lpstr>Slide 9</vt:lpstr>
      <vt:lpstr> evromecnierebis saqarTvelos erovnuli seqciis medicinis da sportis departamentis samoqmedo strategia – medicinis, sportis da ganaTlebis erTiani  marTvis aucilebloba jansaRi Taobis aRzrdaSi –                            prof. g.CaxunaSvili</vt:lpstr>
      <vt:lpstr>Slide 11</vt:lpstr>
      <vt:lpstr>Slide 12</vt:lpstr>
      <vt:lpstr>Slide 13</vt:lpstr>
      <vt:lpstr>Slide 14</vt:lpstr>
      <vt:lpstr>Slide 15</vt:lpstr>
      <vt:lpstr>Slide 16</vt:lpstr>
      <vt:lpstr>saqarTvelos parlamentis janmrTelobis dacvisa da  socialur sakiTxTa komitetTan arsebuli   medikosTa profesiuli asociaciebis samecniero-sakonsultacio sabWos   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ra uZRvoda win  2010w</vt:lpstr>
      <vt:lpstr>ganxilva konferenciebze</vt:lpstr>
      <vt:lpstr>saparlamento komitetebis erToblivi RonisZiebebiT samTavrobo da arasamTabrobo organizaciebTan erTad erTob mniSvnelovan proeqtis  </vt:lpstr>
      <vt:lpstr>Pproeqtis umniSvnelovanesi monapovaria</vt:lpstr>
      <vt:lpstr>Slide 31</vt:lpstr>
      <vt:lpstr> Jgufis muSaobis arsia: 1.skolaSi saeqimo strategiis Sesrulebis konkretuli winadadebebi 2.debulebebis SemuSaveba saeqimo saqmianobaTa Sesasruleblad </vt:lpstr>
      <vt:lpstr>Uunda SevTanxmdeT,rom</vt:lpstr>
      <vt:lpstr>Slide 34</vt:lpstr>
      <vt:lpstr>skolis eqims moeTxoveba</vt:lpstr>
      <vt:lpstr>skolis eqims moeTxoveba</vt:lpstr>
      <vt:lpstr>eqTans moeTxoveba  </vt:lpstr>
      <vt:lpstr> modeli</vt:lpstr>
      <vt:lpstr>saqarTveloSi  daaxloebiT 2165 zogad saganmanaTleblo skolaa </vt:lpstr>
      <vt:lpstr>I etapi                   II etapi</vt:lpstr>
      <vt:lpstr>Aamdenad, skolebSi am etapze /SemdgomSi ki baga-baRebSi/</vt:lpstr>
      <vt:lpstr>III etapi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17.05-02.06. daviwQYyeT Sexvedrebi   mwvrTnelebTan da sportsmenTa                   .            kKvlevebi  erToblivi    …konsultaciebiT</vt:lpstr>
      <vt:lpstr>Slide 53</vt:lpstr>
      <vt:lpstr>Slide 54</vt:lpstr>
      <vt:lpstr>Slide 55</vt:lpstr>
      <vt:lpstr>Slide 56</vt:lpstr>
      <vt:lpstr>Slide 57</vt:lpstr>
      <vt:lpstr>Slide 58</vt:lpstr>
      <vt:lpstr>  ganvixiloT oficcialuri monacemebi                          Tbilisi 4.XI.2010   </vt:lpstr>
      <vt:lpstr>Slide 60</vt:lpstr>
      <vt:lpstr>Slide 61</vt:lpstr>
      <vt:lpstr>Slide 62</vt:lpstr>
      <vt:lpstr>Slide 63</vt:lpstr>
      <vt:lpstr>Uuecari sikvdilianoba !</vt:lpstr>
      <vt:lpstr>sportsmen bavSvTa da mozardTa gul-sisxlZarRvTa sistemis  Tanamedrove marTva   prof. g.CaxunaSvili  med. doqtori n.jobava</vt:lpstr>
      <vt:lpstr>Information on the diagnosis, symptoms, genetic implications and treatment of the following conditions: </vt:lpstr>
      <vt:lpstr>Slide 67</vt:lpstr>
      <vt:lpstr>Use of BNP in Athlete Heart Pathology     Screening</vt:lpstr>
      <vt:lpstr>Slide 69</vt:lpstr>
      <vt:lpstr>Pproeqtis umniSvnelovaness monapovars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Semdegi etapia: </vt:lpstr>
      <vt:lpstr>Slide 79</vt:lpstr>
      <vt:lpstr>Aaqtiobis Seneleba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161</cp:revision>
  <dcterms:created xsi:type="dcterms:W3CDTF">2010-11-10T16:16:10Z</dcterms:created>
  <dcterms:modified xsi:type="dcterms:W3CDTF">2010-12-21T17:20:21Z</dcterms:modified>
</cp:coreProperties>
</file>